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73" r:id="rId36"/>
    <p:sldId id="294" r:id="rId37"/>
    <p:sldId id="295" r:id="rId38"/>
    <p:sldId id="296" r:id="rId39"/>
    <p:sldId id="274" r:id="rId40"/>
    <p:sldId id="301" r:id="rId41"/>
    <p:sldId id="299" r:id="rId42"/>
    <p:sldId id="302" r:id="rId43"/>
    <p:sldId id="275" r:id="rId44"/>
    <p:sldId id="303" r:id="rId45"/>
    <p:sldId id="298" r:id="rId46"/>
    <p:sldId id="300" r:id="rId47"/>
    <p:sldId id="297" r:id="rId48"/>
    <p:sldId id="2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660"/>
  </p:normalViewPr>
  <p:slideViewPr>
    <p:cSldViewPr snapToGrid="0">
      <p:cViewPr>
        <p:scale>
          <a:sx n="75" d="100"/>
          <a:sy n="75" d="100"/>
        </p:scale>
        <p:origin x="1349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FD034-5301-4028-BA44-6224F6BE05F8}" type="doc">
      <dgm:prSet loTypeId="urn:microsoft.com/office/officeart/2005/8/layout/process1" loCatId="process" qsTypeId="urn:microsoft.com/office/officeart/2005/8/quickstyle/3d3" qsCatId="3D" csTypeId="urn:microsoft.com/office/officeart/2005/8/colors/accent4_3" csCatId="accent4" phldr="1"/>
      <dgm:spPr/>
    </dgm:pt>
    <dgm:pt modelId="{6328D755-D2E7-4440-8A57-CDB7287DFCA0}">
      <dgm:prSet phldrT="[Text]"/>
      <dgm:spPr/>
      <dgm:t>
        <a:bodyPr/>
        <a:lstStyle/>
        <a:p>
          <a:r>
            <a:rPr lang="en-GB" dirty="0"/>
            <a:t>Exploratory Data Analysis (EDA)</a:t>
          </a:r>
        </a:p>
      </dgm:t>
    </dgm:pt>
    <dgm:pt modelId="{DB4EBAEA-EDC7-4283-841A-01D89E2E9C19}" type="parTrans" cxnId="{9066797E-0708-4389-8D85-723645B35C28}">
      <dgm:prSet/>
      <dgm:spPr/>
      <dgm:t>
        <a:bodyPr/>
        <a:lstStyle/>
        <a:p>
          <a:endParaRPr lang="en-GB"/>
        </a:p>
      </dgm:t>
    </dgm:pt>
    <dgm:pt modelId="{298559CD-621E-4AC9-9D61-DD5FDCDB045B}" type="sibTrans" cxnId="{9066797E-0708-4389-8D85-723645B35C28}">
      <dgm:prSet/>
      <dgm:spPr/>
      <dgm:t>
        <a:bodyPr/>
        <a:lstStyle/>
        <a:p>
          <a:endParaRPr lang="en-GB"/>
        </a:p>
      </dgm:t>
    </dgm:pt>
    <dgm:pt modelId="{F1C5DE4C-DF6B-41A7-91E2-F0A11244A23B}">
      <dgm:prSet phldrT="[Text]"/>
      <dgm:spPr/>
      <dgm:t>
        <a:bodyPr/>
        <a:lstStyle/>
        <a:p>
          <a:r>
            <a:rPr lang="en-GB" dirty="0"/>
            <a:t>Summary</a:t>
          </a:r>
        </a:p>
      </dgm:t>
    </dgm:pt>
    <dgm:pt modelId="{501BB82F-F723-47ED-8689-FEB52C7E1058}" type="parTrans" cxnId="{D0C2380C-AE29-4699-AEBB-B658A85E2D9F}">
      <dgm:prSet/>
      <dgm:spPr/>
      <dgm:t>
        <a:bodyPr/>
        <a:lstStyle/>
        <a:p>
          <a:endParaRPr lang="en-GB"/>
        </a:p>
      </dgm:t>
    </dgm:pt>
    <dgm:pt modelId="{C7A3B7B8-D2EE-4B02-98FB-0ED1C0B228EE}" type="sibTrans" cxnId="{D0C2380C-AE29-4699-AEBB-B658A85E2D9F}">
      <dgm:prSet/>
      <dgm:spPr/>
      <dgm:t>
        <a:bodyPr/>
        <a:lstStyle/>
        <a:p>
          <a:endParaRPr lang="en-GB"/>
        </a:p>
      </dgm:t>
    </dgm:pt>
    <dgm:pt modelId="{CF00242C-3E8A-4BCB-BB1A-36480E0EE04B}">
      <dgm:prSet phldrT="[Text]"/>
      <dgm:spPr/>
      <dgm:t>
        <a:bodyPr/>
        <a:lstStyle/>
        <a:p>
          <a:r>
            <a:rPr lang="en-GB" dirty="0"/>
            <a:t>Landing outcome created </a:t>
          </a:r>
        </a:p>
      </dgm:t>
    </dgm:pt>
    <dgm:pt modelId="{FB6FA337-F2DB-420A-BF03-09EA95E23245}" type="parTrans" cxnId="{CE8717B4-5A5E-401B-AF81-DB0C712C5BA3}">
      <dgm:prSet/>
      <dgm:spPr/>
      <dgm:t>
        <a:bodyPr/>
        <a:lstStyle/>
        <a:p>
          <a:endParaRPr lang="en-GB"/>
        </a:p>
      </dgm:t>
    </dgm:pt>
    <dgm:pt modelId="{E7521E8D-EC3D-4A90-853A-4960F4BBB8E3}" type="sibTrans" cxnId="{CE8717B4-5A5E-401B-AF81-DB0C712C5BA3}">
      <dgm:prSet/>
      <dgm:spPr/>
      <dgm:t>
        <a:bodyPr/>
        <a:lstStyle/>
        <a:p>
          <a:endParaRPr lang="en-GB"/>
        </a:p>
      </dgm:t>
    </dgm:pt>
    <dgm:pt modelId="{AC9CA314-EFCF-4ED3-B3B0-9392A5D9CCF8}" type="pres">
      <dgm:prSet presAssocID="{31CFD034-5301-4028-BA44-6224F6BE05F8}" presName="Name0" presStyleCnt="0">
        <dgm:presLayoutVars>
          <dgm:dir/>
          <dgm:resizeHandles val="exact"/>
        </dgm:presLayoutVars>
      </dgm:prSet>
      <dgm:spPr/>
    </dgm:pt>
    <dgm:pt modelId="{F929FA60-FCAB-4C53-BB15-4BD2D4EB8621}" type="pres">
      <dgm:prSet presAssocID="{6328D755-D2E7-4440-8A57-CDB7287DFCA0}" presName="node" presStyleLbl="node1" presStyleIdx="0" presStyleCnt="3">
        <dgm:presLayoutVars>
          <dgm:bulletEnabled val="1"/>
        </dgm:presLayoutVars>
      </dgm:prSet>
      <dgm:spPr/>
    </dgm:pt>
    <dgm:pt modelId="{679E9379-A45B-4B58-BBF3-88D9AC67C2C2}" type="pres">
      <dgm:prSet presAssocID="{298559CD-621E-4AC9-9D61-DD5FDCDB045B}" presName="sibTrans" presStyleLbl="sibTrans2D1" presStyleIdx="0" presStyleCnt="2"/>
      <dgm:spPr/>
    </dgm:pt>
    <dgm:pt modelId="{37BF39B8-DBE0-40A9-87E8-0495A07E94B1}" type="pres">
      <dgm:prSet presAssocID="{298559CD-621E-4AC9-9D61-DD5FDCDB045B}" presName="connectorText" presStyleLbl="sibTrans2D1" presStyleIdx="0" presStyleCnt="2"/>
      <dgm:spPr/>
    </dgm:pt>
    <dgm:pt modelId="{87EF6DDB-9B75-4D0C-92FB-D185938AB9D0}" type="pres">
      <dgm:prSet presAssocID="{F1C5DE4C-DF6B-41A7-91E2-F0A11244A23B}" presName="node" presStyleLbl="node1" presStyleIdx="1" presStyleCnt="3">
        <dgm:presLayoutVars>
          <dgm:bulletEnabled val="1"/>
        </dgm:presLayoutVars>
      </dgm:prSet>
      <dgm:spPr/>
    </dgm:pt>
    <dgm:pt modelId="{75AE5F21-697C-41EA-B101-CA76C76820FB}" type="pres">
      <dgm:prSet presAssocID="{C7A3B7B8-D2EE-4B02-98FB-0ED1C0B228EE}" presName="sibTrans" presStyleLbl="sibTrans2D1" presStyleIdx="1" presStyleCnt="2"/>
      <dgm:spPr/>
    </dgm:pt>
    <dgm:pt modelId="{66A76392-1F22-49CF-81C7-CF45471898F0}" type="pres">
      <dgm:prSet presAssocID="{C7A3B7B8-D2EE-4B02-98FB-0ED1C0B228EE}" presName="connectorText" presStyleLbl="sibTrans2D1" presStyleIdx="1" presStyleCnt="2"/>
      <dgm:spPr/>
    </dgm:pt>
    <dgm:pt modelId="{473B5187-EC82-47E2-A340-57168B26FF38}" type="pres">
      <dgm:prSet presAssocID="{CF00242C-3E8A-4BCB-BB1A-36480E0EE04B}" presName="node" presStyleLbl="node1" presStyleIdx="2" presStyleCnt="3">
        <dgm:presLayoutVars>
          <dgm:bulletEnabled val="1"/>
        </dgm:presLayoutVars>
      </dgm:prSet>
      <dgm:spPr/>
    </dgm:pt>
  </dgm:ptLst>
  <dgm:cxnLst>
    <dgm:cxn modelId="{D0C2380C-AE29-4699-AEBB-B658A85E2D9F}" srcId="{31CFD034-5301-4028-BA44-6224F6BE05F8}" destId="{F1C5DE4C-DF6B-41A7-91E2-F0A11244A23B}" srcOrd="1" destOrd="0" parTransId="{501BB82F-F723-47ED-8689-FEB52C7E1058}" sibTransId="{C7A3B7B8-D2EE-4B02-98FB-0ED1C0B228EE}"/>
    <dgm:cxn modelId="{BEB05025-90CB-4184-8C73-28C4A2D9621C}" type="presOf" srcId="{C7A3B7B8-D2EE-4B02-98FB-0ED1C0B228EE}" destId="{66A76392-1F22-49CF-81C7-CF45471898F0}" srcOrd="1" destOrd="0" presId="urn:microsoft.com/office/officeart/2005/8/layout/process1"/>
    <dgm:cxn modelId="{8F7F5C5B-41DB-4E2E-A8D5-211D84063E78}" type="presOf" srcId="{298559CD-621E-4AC9-9D61-DD5FDCDB045B}" destId="{37BF39B8-DBE0-40A9-87E8-0495A07E94B1}" srcOrd="1" destOrd="0" presId="urn:microsoft.com/office/officeart/2005/8/layout/process1"/>
    <dgm:cxn modelId="{D3354C45-2D94-43BF-B961-D0E8CBE2C029}" type="presOf" srcId="{31CFD034-5301-4028-BA44-6224F6BE05F8}" destId="{AC9CA314-EFCF-4ED3-B3B0-9392A5D9CCF8}" srcOrd="0" destOrd="0" presId="urn:microsoft.com/office/officeart/2005/8/layout/process1"/>
    <dgm:cxn modelId="{3D1A3B54-8426-4E0C-AEB1-80C01462E8FE}" type="presOf" srcId="{CF00242C-3E8A-4BCB-BB1A-36480E0EE04B}" destId="{473B5187-EC82-47E2-A340-57168B26FF38}" srcOrd="0" destOrd="0" presId="urn:microsoft.com/office/officeart/2005/8/layout/process1"/>
    <dgm:cxn modelId="{9066797E-0708-4389-8D85-723645B35C28}" srcId="{31CFD034-5301-4028-BA44-6224F6BE05F8}" destId="{6328D755-D2E7-4440-8A57-CDB7287DFCA0}" srcOrd="0" destOrd="0" parTransId="{DB4EBAEA-EDC7-4283-841A-01D89E2E9C19}" sibTransId="{298559CD-621E-4AC9-9D61-DD5FDCDB045B}"/>
    <dgm:cxn modelId="{6A08FDA9-DAF6-4F82-B369-09355E0E2698}" type="presOf" srcId="{C7A3B7B8-D2EE-4B02-98FB-0ED1C0B228EE}" destId="{75AE5F21-697C-41EA-B101-CA76C76820FB}" srcOrd="0" destOrd="0" presId="urn:microsoft.com/office/officeart/2005/8/layout/process1"/>
    <dgm:cxn modelId="{5143B1B0-37D7-4091-B556-649836F42A0C}" type="presOf" srcId="{6328D755-D2E7-4440-8A57-CDB7287DFCA0}" destId="{F929FA60-FCAB-4C53-BB15-4BD2D4EB8621}" srcOrd="0" destOrd="0" presId="urn:microsoft.com/office/officeart/2005/8/layout/process1"/>
    <dgm:cxn modelId="{DDA8BEB1-BD83-4325-9F34-E336971C33AD}" type="presOf" srcId="{298559CD-621E-4AC9-9D61-DD5FDCDB045B}" destId="{679E9379-A45B-4B58-BBF3-88D9AC67C2C2}" srcOrd="0" destOrd="0" presId="urn:microsoft.com/office/officeart/2005/8/layout/process1"/>
    <dgm:cxn modelId="{CE8717B4-5A5E-401B-AF81-DB0C712C5BA3}" srcId="{31CFD034-5301-4028-BA44-6224F6BE05F8}" destId="{CF00242C-3E8A-4BCB-BB1A-36480E0EE04B}" srcOrd="2" destOrd="0" parTransId="{FB6FA337-F2DB-420A-BF03-09EA95E23245}" sibTransId="{E7521E8D-EC3D-4A90-853A-4960F4BBB8E3}"/>
    <dgm:cxn modelId="{885B94E8-D2E2-4623-9EDA-971DEA822BC3}" type="presOf" srcId="{F1C5DE4C-DF6B-41A7-91E2-F0A11244A23B}" destId="{87EF6DDB-9B75-4D0C-92FB-D185938AB9D0}" srcOrd="0" destOrd="0" presId="urn:microsoft.com/office/officeart/2005/8/layout/process1"/>
    <dgm:cxn modelId="{5AFF7984-D6C5-45BA-B8EF-D12F6DD636B4}" type="presParOf" srcId="{AC9CA314-EFCF-4ED3-B3B0-9392A5D9CCF8}" destId="{F929FA60-FCAB-4C53-BB15-4BD2D4EB8621}" srcOrd="0" destOrd="0" presId="urn:microsoft.com/office/officeart/2005/8/layout/process1"/>
    <dgm:cxn modelId="{CAF509F4-3EA9-483B-A117-8383B915DC5B}" type="presParOf" srcId="{AC9CA314-EFCF-4ED3-B3B0-9392A5D9CCF8}" destId="{679E9379-A45B-4B58-BBF3-88D9AC67C2C2}" srcOrd="1" destOrd="0" presId="urn:microsoft.com/office/officeart/2005/8/layout/process1"/>
    <dgm:cxn modelId="{0E26123E-6299-4B4E-8451-4F8EB4F129B6}" type="presParOf" srcId="{679E9379-A45B-4B58-BBF3-88D9AC67C2C2}" destId="{37BF39B8-DBE0-40A9-87E8-0495A07E94B1}" srcOrd="0" destOrd="0" presId="urn:microsoft.com/office/officeart/2005/8/layout/process1"/>
    <dgm:cxn modelId="{D96B87D8-B4CB-4CDB-86AF-6676B83429F4}" type="presParOf" srcId="{AC9CA314-EFCF-4ED3-B3B0-9392A5D9CCF8}" destId="{87EF6DDB-9B75-4D0C-92FB-D185938AB9D0}" srcOrd="2" destOrd="0" presId="urn:microsoft.com/office/officeart/2005/8/layout/process1"/>
    <dgm:cxn modelId="{537C3DEE-A62E-465C-9453-34C06DAD43E8}" type="presParOf" srcId="{AC9CA314-EFCF-4ED3-B3B0-9392A5D9CCF8}" destId="{75AE5F21-697C-41EA-B101-CA76C76820FB}" srcOrd="3" destOrd="0" presId="urn:microsoft.com/office/officeart/2005/8/layout/process1"/>
    <dgm:cxn modelId="{21DF5DDA-6406-488B-9872-CF48E9152977}" type="presParOf" srcId="{75AE5F21-697C-41EA-B101-CA76C76820FB}" destId="{66A76392-1F22-49CF-81C7-CF45471898F0}" srcOrd="0" destOrd="0" presId="urn:microsoft.com/office/officeart/2005/8/layout/process1"/>
    <dgm:cxn modelId="{C064F2BC-569C-41FC-8EF3-2D1808838D3A}" type="presParOf" srcId="{AC9CA314-EFCF-4ED3-B3B0-9392A5D9CCF8}" destId="{473B5187-EC82-47E2-A340-57168B26FF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E63E7F-3CEE-4F05-B529-539829E32151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5AB46D-EE81-4B97-9302-93DD3F381052}">
      <dgm:prSet/>
      <dgm:spPr/>
      <dgm:t>
        <a:bodyPr/>
        <a:lstStyle/>
        <a:p>
          <a:r>
            <a:rPr lang="en-GB" dirty="0"/>
            <a:t> Displaying names of the unique launch sites in the space mission.</a:t>
          </a:r>
          <a:endParaRPr lang="en-US" dirty="0"/>
        </a:p>
      </dgm:t>
    </dgm:pt>
    <dgm:pt modelId="{4FCDE2E2-8881-4319-B852-644E0624B888}" type="parTrans" cxnId="{1E022ECB-AD5B-4F75-B744-AE4B200B75F4}">
      <dgm:prSet/>
      <dgm:spPr/>
      <dgm:t>
        <a:bodyPr/>
        <a:lstStyle/>
        <a:p>
          <a:endParaRPr lang="en-US"/>
        </a:p>
      </dgm:t>
    </dgm:pt>
    <dgm:pt modelId="{D3EA9D7A-AB7F-45AD-A893-4B1A6385B10F}" type="sibTrans" cxnId="{1E022ECB-AD5B-4F75-B744-AE4B200B75F4}">
      <dgm:prSet/>
      <dgm:spPr/>
      <dgm:t>
        <a:bodyPr/>
        <a:lstStyle/>
        <a:p>
          <a:endParaRPr lang="en-US"/>
        </a:p>
      </dgm:t>
    </dgm:pt>
    <dgm:pt modelId="{EF839E86-6210-44CA-B0D5-D883E2430C51}">
      <dgm:prSet/>
      <dgm:spPr/>
      <dgm:t>
        <a:bodyPr/>
        <a:lstStyle/>
        <a:p>
          <a:r>
            <a:rPr lang="en-GB" dirty="0"/>
            <a:t>Top 5 launch sites whose name begin with the string 'CCA’.</a:t>
          </a:r>
          <a:endParaRPr lang="en-US" dirty="0"/>
        </a:p>
      </dgm:t>
    </dgm:pt>
    <dgm:pt modelId="{49E92BB2-9C43-4A5C-B9D7-FEC90A99DDE6}" type="parTrans" cxnId="{3F2223D6-B9A4-4AB3-BD56-B37B4F6CBE93}">
      <dgm:prSet/>
      <dgm:spPr/>
      <dgm:t>
        <a:bodyPr/>
        <a:lstStyle/>
        <a:p>
          <a:endParaRPr lang="en-US"/>
        </a:p>
      </dgm:t>
    </dgm:pt>
    <dgm:pt modelId="{0E39FE9D-B0F7-4B30-8E2B-D8445BE6CB38}" type="sibTrans" cxnId="{3F2223D6-B9A4-4AB3-BD56-B37B4F6CBE93}">
      <dgm:prSet/>
      <dgm:spPr/>
      <dgm:t>
        <a:bodyPr/>
        <a:lstStyle/>
        <a:p>
          <a:endParaRPr lang="en-US"/>
        </a:p>
      </dgm:t>
    </dgm:pt>
    <dgm:pt modelId="{2368F2D1-28E1-4CFB-914C-3F872F06DC8A}">
      <dgm:prSet/>
      <dgm:spPr/>
      <dgm:t>
        <a:bodyPr/>
        <a:lstStyle/>
        <a:p>
          <a:r>
            <a:rPr lang="en-GB" dirty="0"/>
            <a:t>Total payload mass carried by boosters launched by NASA (CRS).</a:t>
          </a:r>
          <a:endParaRPr lang="en-US" dirty="0"/>
        </a:p>
      </dgm:t>
    </dgm:pt>
    <dgm:pt modelId="{C7F6DD87-772A-4C90-AAF6-C6DC00A735E7}" type="parTrans" cxnId="{770C7ABF-00F9-4930-918B-7A1A0F2EB3DC}">
      <dgm:prSet/>
      <dgm:spPr/>
      <dgm:t>
        <a:bodyPr/>
        <a:lstStyle/>
        <a:p>
          <a:endParaRPr lang="en-US"/>
        </a:p>
      </dgm:t>
    </dgm:pt>
    <dgm:pt modelId="{8AC9AD35-F0BB-47A3-BA67-9E33DC550B4C}" type="sibTrans" cxnId="{770C7ABF-00F9-4930-918B-7A1A0F2EB3DC}">
      <dgm:prSet/>
      <dgm:spPr/>
      <dgm:t>
        <a:bodyPr/>
        <a:lstStyle/>
        <a:p>
          <a:endParaRPr lang="en-US"/>
        </a:p>
      </dgm:t>
    </dgm:pt>
    <dgm:pt modelId="{04B96579-B123-472F-8F4D-6FBC3A012669}">
      <dgm:prSet/>
      <dgm:spPr/>
      <dgm:t>
        <a:bodyPr/>
        <a:lstStyle/>
        <a:p>
          <a:r>
            <a:rPr lang="en-GB" dirty="0"/>
            <a:t>Finding the average payload mass carried by booster version F9 v1.1.</a:t>
          </a:r>
          <a:endParaRPr lang="en-US" dirty="0"/>
        </a:p>
      </dgm:t>
    </dgm:pt>
    <dgm:pt modelId="{BCBA9B88-0C33-4F68-AA53-3996A61C35B9}" type="parTrans" cxnId="{51AA5209-0DAB-41B4-98FA-6B263E610CF2}">
      <dgm:prSet/>
      <dgm:spPr/>
      <dgm:t>
        <a:bodyPr/>
        <a:lstStyle/>
        <a:p>
          <a:endParaRPr lang="en-US"/>
        </a:p>
      </dgm:t>
    </dgm:pt>
    <dgm:pt modelId="{3D0712B1-663F-4273-8512-4D34CD6C5549}" type="sibTrans" cxnId="{51AA5209-0DAB-41B4-98FA-6B263E610CF2}">
      <dgm:prSet/>
      <dgm:spPr/>
      <dgm:t>
        <a:bodyPr/>
        <a:lstStyle/>
        <a:p>
          <a:endParaRPr lang="en-US"/>
        </a:p>
      </dgm:t>
    </dgm:pt>
    <dgm:pt modelId="{3FC95773-1662-445E-9DF3-5B0C67EA6886}">
      <dgm:prSet/>
      <dgm:spPr/>
      <dgm:t>
        <a:bodyPr/>
        <a:lstStyle/>
        <a:p>
          <a:r>
            <a:rPr lang="en-GB" dirty="0"/>
            <a:t>Date of the first successful landing outcome in ground pad.</a:t>
          </a:r>
          <a:endParaRPr lang="en-US" dirty="0"/>
        </a:p>
      </dgm:t>
    </dgm:pt>
    <dgm:pt modelId="{08F9F610-686B-4EF6-BB6B-1A7A7FA52047}" type="parTrans" cxnId="{80160579-DBC5-4CB3-880E-AA0433A1DC8C}">
      <dgm:prSet/>
      <dgm:spPr/>
      <dgm:t>
        <a:bodyPr/>
        <a:lstStyle/>
        <a:p>
          <a:endParaRPr lang="en-US"/>
        </a:p>
      </dgm:t>
    </dgm:pt>
    <dgm:pt modelId="{486FC549-A0CD-477A-A83C-3DE983EC233A}" type="sibTrans" cxnId="{80160579-DBC5-4CB3-880E-AA0433A1DC8C}">
      <dgm:prSet/>
      <dgm:spPr/>
      <dgm:t>
        <a:bodyPr/>
        <a:lstStyle/>
        <a:p>
          <a:endParaRPr lang="en-US"/>
        </a:p>
      </dgm:t>
    </dgm:pt>
    <dgm:pt modelId="{D40495C4-1B8A-4420-9111-790AEC78E30D}">
      <dgm:prSet/>
      <dgm:spPr/>
      <dgm:t>
        <a:bodyPr/>
        <a:lstStyle/>
        <a:p>
          <a:r>
            <a:rPr lang="en-GB" dirty="0"/>
            <a:t>Names of the boosters which have success in drone ship and have a payload mass between4000 and 6000 kg. </a:t>
          </a:r>
          <a:endParaRPr lang="en-US" dirty="0"/>
        </a:p>
      </dgm:t>
    </dgm:pt>
    <dgm:pt modelId="{F1C5C54A-A290-4CB7-AA63-92703A7AA6A0}" type="parTrans" cxnId="{980BAD96-F85E-490E-92D9-2A51F111B4FA}">
      <dgm:prSet/>
      <dgm:spPr/>
      <dgm:t>
        <a:bodyPr/>
        <a:lstStyle/>
        <a:p>
          <a:endParaRPr lang="en-US"/>
        </a:p>
      </dgm:t>
    </dgm:pt>
    <dgm:pt modelId="{090CB210-7A97-4196-92F3-BBDC74A003C4}" type="sibTrans" cxnId="{980BAD96-F85E-490E-92D9-2A51F111B4FA}">
      <dgm:prSet/>
      <dgm:spPr/>
      <dgm:t>
        <a:bodyPr/>
        <a:lstStyle/>
        <a:p>
          <a:endParaRPr lang="en-US"/>
        </a:p>
      </dgm:t>
    </dgm:pt>
    <dgm:pt modelId="{F9DE80C8-3BCA-453C-A50D-2DD373044F5F}">
      <dgm:prSet/>
      <dgm:spPr/>
      <dgm:t>
        <a:bodyPr/>
        <a:lstStyle/>
        <a:p>
          <a:r>
            <a:rPr lang="en-GB" dirty="0"/>
            <a:t>Total number of successful and failure mission outcomes.</a:t>
          </a:r>
          <a:endParaRPr lang="en-US" dirty="0"/>
        </a:p>
      </dgm:t>
    </dgm:pt>
    <dgm:pt modelId="{CCB38E64-531B-4648-9401-307F34710F72}" type="parTrans" cxnId="{75B723DA-A74E-4E14-BA32-BD6BC3081BD2}">
      <dgm:prSet/>
      <dgm:spPr/>
      <dgm:t>
        <a:bodyPr/>
        <a:lstStyle/>
        <a:p>
          <a:endParaRPr lang="en-US"/>
        </a:p>
      </dgm:t>
    </dgm:pt>
    <dgm:pt modelId="{2C65BD88-895E-4797-A239-301D38442659}" type="sibTrans" cxnId="{75B723DA-A74E-4E14-BA32-BD6BC3081BD2}">
      <dgm:prSet/>
      <dgm:spPr/>
      <dgm:t>
        <a:bodyPr/>
        <a:lstStyle/>
        <a:p>
          <a:endParaRPr lang="en-US"/>
        </a:p>
      </dgm:t>
    </dgm:pt>
    <dgm:pt modelId="{26C3557D-917D-46A9-9DD8-0C46B0B359C9}">
      <dgm:prSet/>
      <dgm:spPr/>
      <dgm:t>
        <a:bodyPr/>
        <a:lstStyle/>
        <a:p>
          <a:r>
            <a:rPr lang="en-GB" dirty="0"/>
            <a:t>Names of the booster versions which have carried the maximum payload mass.</a:t>
          </a:r>
          <a:endParaRPr lang="en-US" dirty="0"/>
        </a:p>
      </dgm:t>
    </dgm:pt>
    <dgm:pt modelId="{15D00E13-27B3-4023-95D6-DDD14847D5FA}" type="parTrans" cxnId="{02005733-04D6-4E18-9A49-60DA65A07E27}">
      <dgm:prSet/>
      <dgm:spPr/>
      <dgm:t>
        <a:bodyPr/>
        <a:lstStyle/>
        <a:p>
          <a:endParaRPr lang="en-US"/>
        </a:p>
      </dgm:t>
    </dgm:pt>
    <dgm:pt modelId="{A28DA2EF-BA2C-45F1-808F-A5A9E4382E40}" type="sibTrans" cxnId="{02005733-04D6-4E18-9A49-60DA65A07E27}">
      <dgm:prSet/>
      <dgm:spPr/>
      <dgm:t>
        <a:bodyPr/>
        <a:lstStyle/>
        <a:p>
          <a:endParaRPr lang="en-US"/>
        </a:p>
      </dgm:t>
    </dgm:pt>
    <dgm:pt modelId="{6CA23BEF-A18C-4F91-AC3C-9E9283C79C00}">
      <dgm:prSet/>
      <dgm:spPr/>
      <dgm:t>
        <a:bodyPr/>
        <a:lstStyle/>
        <a:p>
          <a:r>
            <a:rPr lang="en-GB" dirty="0"/>
            <a:t>Finding failed landing outcomes, their booster versions, and launch site names in 2015</a:t>
          </a:r>
          <a:endParaRPr lang="en-US" dirty="0"/>
        </a:p>
      </dgm:t>
    </dgm:pt>
    <dgm:pt modelId="{13A07978-1616-4E83-9FA1-66DE9C2D02EC}" type="parTrans" cxnId="{0DC41B9A-F0BC-4A2E-9187-0AB1436230FA}">
      <dgm:prSet/>
      <dgm:spPr/>
      <dgm:t>
        <a:bodyPr/>
        <a:lstStyle/>
        <a:p>
          <a:endParaRPr lang="en-US"/>
        </a:p>
      </dgm:t>
    </dgm:pt>
    <dgm:pt modelId="{01AFACA7-14A5-4A5F-A4BA-37C17C09BC3E}" type="sibTrans" cxnId="{0DC41B9A-F0BC-4A2E-9187-0AB1436230FA}">
      <dgm:prSet/>
      <dgm:spPr/>
      <dgm:t>
        <a:bodyPr/>
        <a:lstStyle/>
        <a:p>
          <a:endParaRPr lang="en-US"/>
        </a:p>
      </dgm:t>
    </dgm:pt>
    <dgm:pt modelId="{5B9380D3-6C18-46BC-94E2-DA3ED946005B}">
      <dgm:prSet/>
      <dgm:spPr/>
      <dgm:t>
        <a:bodyPr/>
        <a:lstStyle/>
        <a:p>
          <a:r>
            <a:rPr lang="en-GB" dirty="0"/>
            <a:t>The rank of the count of landing outcomes (such as Failure (drone ship) or Success (ground pad) between 2010-06-04 and 2017-03-2. </a:t>
          </a:r>
          <a:endParaRPr lang="en-US" dirty="0"/>
        </a:p>
      </dgm:t>
    </dgm:pt>
    <dgm:pt modelId="{98B0DADA-6659-4B99-8AAE-09613A78CD5A}" type="parTrans" cxnId="{09CE0764-D8DE-4B21-8D72-27302389905B}">
      <dgm:prSet/>
      <dgm:spPr/>
      <dgm:t>
        <a:bodyPr/>
        <a:lstStyle/>
        <a:p>
          <a:endParaRPr lang="en-US"/>
        </a:p>
      </dgm:t>
    </dgm:pt>
    <dgm:pt modelId="{36FC8F21-A5BE-47AD-8699-9CF1A84DC923}" type="sibTrans" cxnId="{09CE0764-D8DE-4B21-8D72-27302389905B}">
      <dgm:prSet/>
      <dgm:spPr/>
      <dgm:t>
        <a:bodyPr/>
        <a:lstStyle/>
        <a:p>
          <a:endParaRPr lang="en-US"/>
        </a:p>
      </dgm:t>
    </dgm:pt>
    <dgm:pt modelId="{2370AB3C-CB29-41AE-87FB-7EEBF65C4417}" type="pres">
      <dgm:prSet presAssocID="{23E63E7F-3CEE-4F05-B529-539829E32151}" presName="diagram" presStyleCnt="0">
        <dgm:presLayoutVars>
          <dgm:dir/>
          <dgm:resizeHandles val="exact"/>
        </dgm:presLayoutVars>
      </dgm:prSet>
      <dgm:spPr/>
    </dgm:pt>
    <dgm:pt modelId="{5B5CF5B6-8583-4471-B5D1-9314F86A61AC}" type="pres">
      <dgm:prSet presAssocID="{475AB46D-EE81-4B97-9302-93DD3F381052}" presName="node" presStyleLbl="node1" presStyleIdx="0" presStyleCnt="10">
        <dgm:presLayoutVars>
          <dgm:bulletEnabled val="1"/>
        </dgm:presLayoutVars>
      </dgm:prSet>
      <dgm:spPr/>
    </dgm:pt>
    <dgm:pt modelId="{C06165ED-D3B5-4B59-9300-9710E99301C0}" type="pres">
      <dgm:prSet presAssocID="{D3EA9D7A-AB7F-45AD-A893-4B1A6385B10F}" presName="sibTrans" presStyleCnt="0"/>
      <dgm:spPr/>
    </dgm:pt>
    <dgm:pt modelId="{7AC4D29B-5031-4057-8FFB-C2146C9C8F76}" type="pres">
      <dgm:prSet presAssocID="{EF839E86-6210-44CA-B0D5-D883E2430C51}" presName="node" presStyleLbl="node1" presStyleIdx="1" presStyleCnt="10">
        <dgm:presLayoutVars>
          <dgm:bulletEnabled val="1"/>
        </dgm:presLayoutVars>
      </dgm:prSet>
      <dgm:spPr/>
    </dgm:pt>
    <dgm:pt modelId="{CAC9FB2C-8169-4BC6-A7D6-29362859F8A4}" type="pres">
      <dgm:prSet presAssocID="{0E39FE9D-B0F7-4B30-8E2B-D8445BE6CB38}" presName="sibTrans" presStyleCnt="0"/>
      <dgm:spPr/>
    </dgm:pt>
    <dgm:pt modelId="{36ADBCAC-FE26-4D12-9465-9D9E486C4218}" type="pres">
      <dgm:prSet presAssocID="{2368F2D1-28E1-4CFB-914C-3F872F06DC8A}" presName="node" presStyleLbl="node1" presStyleIdx="2" presStyleCnt="10">
        <dgm:presLayoutVars>
          <dgm:bulletEnabled val="1"/>
        </dgm:presLayoutVars>
      </dgm:prSet>
      <dgm:spPr/>
    </dgm:pt>
    <dgm:pt modelId="{38226D64-7288-4AEF-AA7E-4EDCEDB36FD3}" type="pres">
      <dgm:prSet presAssocID="{8AC9AD35-F0BB-47A3-BA67-9E33DC550B4C}" presName="sibTrans" presStyleCnt="0"/>
      <dgm:spPr/>
    </dgm:pt>
    <dgm:pt modelId="{35DE756C-B182-42BC-A801-AA261832A4D7}" type="pres">
      <dgm:prSet presAssocID="{04B96579-B123-472F-8F4D-6FBC3A012669}" presName="node" presStyleLbl="node1" presStyleIdx="3" presStyleCnt="10">
        <dgm:presLayoutVars>
          <dgm:bulletEnabled val="1"/>
        </dgm:presLayoutVars>
      </dgm:prSet>
      <dgm:spPr/>
    </dgm:pt>
    <dgm:pt modelId="{4C6F2F05-76E3-4AD7-8CCB-EB90E58D06C1}" type="pres">
      <dgm:prSet presAssocID="{3D0712B1-663F-4273-8512-4D34CD6C5549}" presName="sibTrans" presStyleCnt="0"/>
      <dgm:spPr/>
    </dgm:pt>
    <dgm:pt modelId="{B6A3CC56-2D52-45C0-81B8-E9FBB313450E}" type="pres">
      <dgm:prSet presAssocID="{3FC95773-1662-445E-9DF3-5B0C67EA6886}" presName="node" presStyleLbl="node1" presStyleIdx="4" presStyleCnt="10">
        <dgm:presLayoutVars>
          <dgm:bulletEnabled val="1"/>
        </dgm:presLayoutVars>
      </dgm:prSet>
      <dgm:spPr/>
    </dgm:pt>
    <dgm:pt modelId="{16FF0419-29F9-4C5F-8308-958D48B004FF}" type="pres">
      <dgm:prSet presAssocID="{486FC549-A0CD-477A-A83C-3DE983EC233A}" presName="sibTrans" presStyleCnt="0"/>
      <dgm:spPr/>
    </dgm:pt>
    <dgm:pt modelId="{30F864B4-F0D2-4A28-B95F-876C1B0C8711}" type="pres">
      <dgm:prSet presAssocID="{D40495C4-1B8A-4420-9111-790AEC78E30D}" presName="node" presStyleLbl="node1" presStyleIdx="5" presStyleCnt="10">
        <dgm:presLayoutVars>
          <dgm:bulletEnabled val="1"/>
        </dgm:presLayoutVars>
      </dgm:prSet>
      <dgm:spPr/>
    </dgm:pt>
    <dgm:pt modelId="{7E0D00F1-D47E-4EAE-AB23-78E5E10327F7}" type="pres">
      <dgm:prSet presAssocID="{090CB210-7A97-4196-92F3-BBDC74A003C4}" presName="sibTrans" presStyleCnt="0"/>
      <dgm:spPr/>
    </dgm:pt>
    <dgm:pt modelId="{2758A451-2C9C-4DE2-B10D-7489E4BAF08D}" type="pres">
      <dgm:prSet presAssocID="{F9DE80C8-3BCA-453C-A50D-2DD373044F5F}" presName="node" presStyleLbl="node1" presStyleIdx="6" presStyleCnt="10">
        <dgm:presLayoutVars>
          <dgm:bulletEnabled val="1"/>
        </dgm:presLayoutVars>
      </dgm:prSet>
      <dgm:spPr/>
    </dgm:pt>
    <dgm:pt modelId="{A77559B5-F9BE-484E-A1CC-B593FABD2771}" type="pres">
      <dgm:prSet presAssocID="{2C65BD88-895E-4797-A239-301D38442659}" presName="sibTrans" presStyleCnt="0"/>
      <dgm:spPr/>
    </dgm:pt>
    <dgm:pt modelId="{C309B2A0-8194-4273-9B6B-E45229A0D7BD}" type="pres">
      <dgm:prSet presAssocID="{26C3557D-917D-46A9-9DD8-0C46B0B359C9}" presName="node" presStyleLbl="node1" presStyleIdx="7" presStyleCnt="10">
        <dgm:presLayoutVars>
          <dgm:bulletEnabled val="1"/>
        </dgm:presLayoutVars>
      </dgm:prSet>
      <dgm:spPr/>
    </dgm:pt>
    <dgm:pt modelId="{225CA789-89D5-48F8-B8C2-916437EF54A1}" type="pres">
      <dgm:prSet presAssocID="{A28DA2EF-BA2C-45F1-808F-A5A9E4382E40}" presName="sibTrans" presStyleCnt="0"/>
      <dgm:spPr/>
    </dgm:pt>
    <dgm:pt modelId="{9A0E36A1-037C-4BC4-A8A2-7B373C6C120C}" type="pres">
      <dgm:prSet presAssocID="{6CA23BEF-A18C-4F91-AC3C-9E9283C79C00}" presName="node" presStyleLbl="node1" presStyleIdx="8" presStyleCnt="10">
        <dgm:presLayoutVars>
          <dgm:bulletEnabled val="1"/>
        </dgm:presLayoutVars>
      </dgm:prSet>
      <dgm:spPr/>
    </dgm:pt>
    <dgm:pt modelId="{69594F5A-EC9E-48A2-A38B-B56ADF586F04}" type="pres">
      <dgm:prSet presAssocID="{01AFACA7-14A5-4A5F-A4BA-37C17C09BC3E}" presName="sibTrans" presStyleCnt="0"/>
      <dgm:spPr/>
    </dgm:pt>
    <dgm:pt modelId="{F1B6D5DA-90EC-4C18-AED0-FE6267E1BAE8}" type="pres">
      <dgm:prSet presAssocID="{5B9380D3-6C18-46BC-94E2-DA3ED946005B}" presName="node" presStyleLbl="node1" presStyleIdx="9" presStyleCnt="10">
        <dgm:presLayoutVars>
          <dgm:bulletEnabled val="1"/>
        </dgm:presLayoutVars>
      </dgm:prSet>
      <dgm:spPr/>
    </dgm:pt>
  </dgm:ptLst>
  <dgm:cxnLst>
    <dgm:cxn modelId="{1B843A09-51C2-4D8B-BEB6-706E51D3F43F}" type="presOf" srcId="{3FC95773-1662-445E-9DF3-5B0C67EA6886}" destId="{B6A3CC56-2D52-45C0-81B8-E9FBB313450E}" srcOrd="0" destOrd="0" presId="urn:microsoft.com/office/officeart/2005/8/layout/default"/>
    <dgm:cxn modelId="{51AA5209-0DAB-41B4-98FA-6B263E610CF2}" srcId="{23E63E7F-3CEE-4F05-B529-539829E32151}" destId="{04B96579-B123-472F-8F4D-6FBC3A012669}" srcOrd="3" destOrd="0" parTransId="{BCBA9B88-0C33-4F68-AA53-3996A61C35B9}" sibTransId="{3D0712B1-663F-4273-8512-4D34CD6C5549}"/>
    <dgm:cxn modelId="{FE91F10A-DB97-4640-8D70-13EC72112258}" type="presOf" srcId="{2368F2D1-28E1-4CFB-914C-3F872F06DC8A}" destId="{36ADBCAC-FE26-4D12-9465-9D9E486C4218}" srcOrd="0" destOrd="0" presId="urn:microsoft.com/office/officeart/2005/8/layout/default"/>
    <dgm:cxn modelId="{113AB523-2E17-4B0E-BC54-E28CE730ACA7}" type="presOf" srcId="{6CA23BEF-A18C-4F91-AC3C-9E9283C79C00}" destId="{9A0E36A1-037C-4BC4-A8A2-7B373C6C120C}" srcOrd="0" destOrd="0" presId="urn:microsoft.com/office/officeart/2005/8/layout/default"/>
    <dgm:cxn modelId="{02005733-04D6-4E18-9A49-60DA65A07E27}" srcId="{23E63E7F-3CEE-4F05-B529-539829E32151}" destId="{26C3557D-917D-46A9-9DD8-0C46B0B359C9}" srcOrd="7" destOrd="0" parTransId="{15D00E13-27B3-4023-95D6-DDD14847D5FA}" sibTransId="{A28DA2EF-BA2C-45F1-808F-A5A9E4382E40}"/>
    <dgm:cxn modelId="{47F6F340-25BE-4EA9-84FB-B5CE9B666804}" type="presOf" srcId="{475AB46D-EE81-4B97-9302-93DD3F381052}" destId="{5B5CF5B6-8583-4471-B5D1-9314F86A61AC}" srcOrd="0" destOrd="0" presId="urn:microsoft.com/office/officeart/2005/8/layout/default"/>
    <dgm:cxn modelId="{09CE0764-D8DE-4B21-8D72-27302389905B}" srcId="{23E63E7F-3CEE-4F05-B529-539829E32151}" destId="{5B9380D3-6C18-46BC-94E2-DA3ED946005B}" srcOrd="9" destOrd="0" parTransId="{98B0DADA-6659-4B99-8AAE-09613A78CD5A}" sibTransId="{36FC8F21-A5BE-47AD-8699-9CF1A84DC923}"/>
    <dgm:cxn modelId="{6673BD68-E302-454A-AF48-C4B040833B93}" type="presOf" srcId="{F9DE80C8-3BCA-453C-A50D-2DD373044F5F}" destId="{2758A451-2C9C-4DE2-B10D-7489E4BAF08D}" srcOrd="0" destOrd="0" presId="urn:microsoft.com/office/officeart/2005/8/layout/default"/>
    <dgm:cxn modelId="{30D4294B-B7D4-4A22-AE84-0037D1833FEF}" type="presOf" srcId="{26C3557D-917D-46A9-9DD8-0C46B0B359C9}" destId="{C309B2A0-8194-4273-9B6B-E45229A0D7BD}" srcOrd="0" destOrd="0" presId="urn:microsoft.com/office/officeart/2005/8/layout/default"/>
    <dgm:cxn modelId="{A1764775-486B-446B-BE57-69E549836C9A}" type="presOf" srcId="{04B96579-B123-472F-8F4D-6FBC3A012669}" destId="{35DE756C-B182-42BC-A801-AA261832A4D7}" srcOrd="0" destOrd="0" presId="urn:microsoft.com/office/officeart/2005/8/layout/default"/>
    <dgm:cxn modelId="{80160579-DBC5-4CB3-880E-AA0433A1DC8C}" srcId="{23E63E7F-3CEE-4F05-B529-539829E32151}" destId="{3FC95773-1662-445E-9DF3-5B0C67EA6886}" srcOrd="4" destOrd="0" parTransId="{08F9F610-686B-4EF6-BB6B-1A7A7FA52047}" sibTransId="{486FC549-A0CD-477A-A83C-3DE983EC233A}"/>
    <dgm:cxn modelId="{0A28B683-9F3A-470C-A1AD-AB7ED23D580E}" type="presOf" srcId="{23E63E7F-3CEE-4F05-B529-539829E32151}" destId="{2370AB3C-CB29-41AE-87FB-7EEBF65C4417}" srcOrd="0" destOrd="0" presId="urn:microsoft.com/office/officeart/2005/8/layout/default"/>
    <dgm:cxn modelId="{4038A291-A2C5-4094-A79E-EA263DD3A92B}" type="presOf" srcId="{5B9380D3-6C18-46BC-94E2-DA3ED946005B}" destId="{F1B6D5DA-90EC-4C18-AED0-FE6267E1BAE8}" srcOrd="0" destOrd="0" presId="urn:microsoft.com/office/officeart/2005/8/layout/default"/>
    <dgm:cxn modelId="{980BAD96-F85E-490E-92D9-2A51F111B4FA}" srcId="{23E63E7F-3CEE-4F05-B529-539829E32151}" destId="{D40495C4-1B8A-4420-9111-790AEC78E30D}" srcOrd="5" destOrd="0" parTransId="{F1C5C54A-A290-4CB7-AA63-92703A7AA6A0}" sibTransId="{090CB210-7A97-4196-92F3-BBDC74A003C4}"/>
    <dgm:cxn modelId="{0DC41B9A-F0BC-4A2E-9187-0AB1436230FA}" srcId="{23E63E7F-3CEE-4F05-B529-539829E32151}" destId="{6CA23BEF-A18C-4F91-AC3C-9E9283C79C00}" srcOrd="8" destOrd="0" parTransId="{13A07978-1616-4E83-9FA1-66DE9C2D02EC}" sibTransId="{01AFACA7-14A5-4A5F-A4BA-37C17C09BC3E}"/>
    <dgm:cxn modelId="{8C9594B4-8F9F-4772-A77B-BD136C708078}" type="presOf" srcId="{EF839E86-6210-44CA-B0D5-D883E2430C51}" destId="{7AC4D29B-5031-4057-8FFB-C2146C9C8F76}" srcOrd="0" destOrd="0" presId="urn:microsoft.com/office/officeart/2005/8/layout/default"/>
    <dgm:cxn modelId="{770C7ABF-00F9-4930-918B-7A1A0F2EB3DC}" srcId="{23E63E7F-3CEE-4F05-B529-539829E32151}" destId="{2368F2D1-28E1-4CFB-914C-3F872F06DC8A}" srcOrd="2" destOrd="0" parTransId="{C7F6DD87-772A-4C90-AAF6-C6DC00A735E7}" sibTransId="{8AC9AD35-F0BB-47A3-BA67-9E33DC550B4C}"/>
    <dgm:cxn modelId="{1E022ECB-AD5B-4F75-B744-AE4B200B75F4}" srcId="{23E63E7F-3CEE-4F05-B529-539829E32151}" destId="{475AB46D-EE81-4B97-9302-93DD3F381052}" srcOrd="0" destOrd="0" parTransId="{4FCDE2E2-8881-4319-B852-644E0624B888}" sibTransId="{D3EA9D7A-AB7F-45AD-A893-4B1A6385B10F}"/>
    <dgm:cxn modelId="{B8032DCD-7881-46DF-BE5E-C8E5546C33F9}" type="presOf" srcId="{D40495C4-1B8A-4420-9111-790AEC78E30D}" destId="{30F864B4-F0D2-4A28-B95F-876C1B0C8711}" srcOrd="0" destOrd="0" presId="urn:microsoft.com/office/officeart/2005/8/layout/default"/>
    <dgm:cxn modelId="{3F2223D6-B9A4-4AB3-BD56-B37B4F6CBE93}" srcId="{23E63E7F-3CEE-4F05-B529-539829E32151}" destId="{EF839E86-6210-44CA-B0D5-D883E2430C51}" srcOrd="1" destOrd="0" parTransId="{49E92BB2-9C43-4A5C-B9D7-FEC90A99DDE6}" sibTransId="{0E39FE9D-B0F7-4B30-8E2B-D8445BE6CB38}"/>
    <dgm:cxn modelId="{75B723DA-A74E-4E14-BA32-BD6BC3081BD2}" srcId="{23E63E7F-3CEE-4F05-B529-539829E32151}" destId="{F9DE80C8-3BCA-453C-A50D-2DD373044F5F}" srcOrd="6" destOrd="0" parTransId="{CCB38E64-531B-4648-9401-307F34710F72}" sibTransId="{2C65BD88-895E-4797-A239-301D38442659}"/>
    <dgm:cxn modelId="{C6748D9B-B087-4B20-8544-68290EB8D1CF}" type="presParOf" srcId="{2370AB3C-CB29-41AE-87FB-7EEBF65C4417}" destId="{5B5CF5B6-8583-4471-B5D1-9314F86A61AC}" srcOrd="0" destOrd="0" presId="urn:microsoft.com/office/officeart/2005/8/layout/default"/>
    <dgm:cxn modelId="{BECD4A29-9B19-40A5-B91D-32750FA64040}" type="presParOf" srcId="{2370AB3C-CB29-41AE-87FB-7EEBF65C4417}" destId="{C06165ED-D3B5-4B59-9300-9710E99301C0}" srcOrd="1" destOrd="0" presId="urn:microsoft.com/office/officeart/2005/8/layout/default"/>
    <dgm:cxn modelId="{7B5DAFFC-FA31-4A25-BCF4-510BC7C08D39}" type="presParOf" srcId="{2370AB3C-CB29-41AE-87FB-7EEBF65C4417}" destId="{7AC4D29B-5031-4057-8FFB-C2146C9C8F76}" srcOrd="2" destOrd="0" presId="urn:microsoft.com/office/officeart/2005/8/layout/default"/>
    <dgm:cxn modelId="{E4741B55-E6E9-46F6-A54E-022E70838A52}" type="presParOf" srcId="{2370AB3C-CB29-41AE-87FB-7EEBF65C4417}" destId="{CAC9FB2C-8169-4BC6-A7D6-29362859F8A4}" srcOrd="3" destOrd="0" presId="urn:microsoft.com/office/officeart/2005/8/layout/default"/>
    <dgm:cxn modelId="{83074133-0696-4964-BEC6-EF47236EEFB3}" type="presParOf" srcId="{2370AB3C-CB29-41AE-87FB-7EEBF65C4417}" destId="{36ADBCAC-FE26-4D12-9465-9D9E486C4218}" srcOrd="4" destOrd="0" presId="urn:microsoft.com/office/officeart/2005/8/layout/default"/>
    <dgm:cxn modelId="{2A702489-69D5-4E36-B959-2790154C365C}" type="presParOf" srcId="{2370AB3C-CB29-41AE-87FB-7EEBF65C4417}" destId="{38226D64-7288-4AEF-AA7E-4EDCEDB36FD3}" srcOrd="5" destOrd="0" presId="urn:microsoft.com/office/officeart/2005/8/layout/default"/>
    <dgm:cxn modelId="{2AE47BE1-E88B-47BD-BBC5-63A0E6666275}" type="presParOf" srcId="{2370AB3C-CB29-41AE-87FB-7EEBF65C4417}" destId="{35DE756C-B182-42BC-A801-AA261832A4D7}" srcOrd="6" destOrd="0" presId="urn:microsoft.com/office/officeart/2005/8/layout/default"/>
    <dgm:cxn modelId="{723E8D58-8698-4111-B857-30599CA80944}" type="presParOf" srcId="{2370AB3C-CB29-41AE-87FB-7EEBF65C4417}" destId="{4C6F2F05-76E3-4AD7-8CCB-EB90E58D06C1}" srcOrd="7" destOrd="0" presId="urn:microsoft.com/office/officeart/2005/8/layout/default"/>
    <dgm:cxn modelId="{3069D5E8-A7B4-4BEC-9AF8-0EDA48821F8D}" type="presParOf" srcId="{2370AB3C-CB29-41AE-87FB-7EEBF65C4417}" destId="{B6A3CC56-2D52-45C0-81B8-E9FBB313450E}" srcOrd="8" destOrd="0" presId="urn:microsoft.com/office/officeart/2005/8/layout/default"/>
    <dgm:cxn modelId="{E7D9E416-763E-4BDD-A0B9-A3B5515B8314}" type="presParOf" srcId="{2370AB3C-CB29-41AE-87FB-7EEBF65C4417}" destId="{16FF0419-29F9-4C5F-8308-958D48B004FF}" srcOrd="9" destOrd="0" presId="urn:microsoft.com/office/officeart/2005/8/layout/default"/>
    <dgm:cxn modelId="{13A32E13-6127-4DD0-9154-F787A9BE0391}" type="presParOf" srcId="{2370AB3C-CB29-41AE-87FB-7EEBF65C4417}" destId="{30F864B4-F0D2-4A28-B95F-876C1B0C8711}" srcOrd="10" destOrd="0" presId="urn:microsoft.com/office/officeart/2005/8/layout/default"/>
    <dgm:cxn modelId="{1C92CF04-CD20-4F6A-BD3A-97DBF6F48A07}" type="presParOf" srcId="{2370AB3C-CB29-41AE-87FB-7EEBF65C4417}" destId="{7E0D00F1-D47E-4EAE-AB23-78E5E10327F7}" srcOrd="11" destOrd="0" presId="urn:microsoft.com/office/officeart/2005/8/layout/default"/>
    <dgm:cxn modelId="{7BE4FEC2-AFB4-4D8D-B148-A34906EBA9B2}" type="presParOf" srcId="{2370AB3C-CB29-41AE-87FB-7EEBF65C4417}" destId="{2758A451-2C9C-4DE2-B10D-7489E4BAF08D}" srcOrd="12" destOrd="0" presId="urn:microsoft.com/office/officeart/2005/8/layout/default"/>
    <dgm:cxn modelId="{0ED0B8EA-6E87-47B9-9B6A-F0AFB1BBD9BA}" type="presParOf" srcId="{2370AB3C-CB29-41AE-87FB-7EEBF65C4417}" destId="{A77559B5-F9BE-484E-A1CC-B593FABD2771}" srcOrd="13" destOrd="0" presId="urn:microsoft.com/office/officeart/2005/8/layout/default"/>
    <dgm:cxn modelId="{061F6DD8-A19E-4205-91C3-D121EA1F9E37}" type="presParOf" srcId="{2370AB3C-CB29-41AE-87FB-7EEBF65C4417}" destId="{C309B2A0-8194-4273-9B6B-E45229A0D7BD}" srcOrd="14" destOrd="0" presId="urn:microsoft.com/office/officeart/2005/8/layout/default"/>
    <dgm:cxn modelId="{93EB14EF-878E-444A-A769-73205067D7C7}" type="presParOf" srcId="{2370AB3C-CB29-41AE-87FB-7EEBF65C4417}" destId="{225CA789-89D5-48F8-B8C2-916437EF54A1}" srcOrd="15" destOrd="0" presId="urn:microsoft.com/office/officeart/2005/8/layout/default"/>
    <dgm:cxn modelId="{E3C06A9D-BCB5-4F4B-9FFD-7E05362EE238}" type="presParOf" srcId="{2370AB3C-CB29-41AE-87FB-7EEBF65C4417}" destId="{9A0E36A1-037C-4BC4-A8A2-7B373C6C120C}" srcOrd="16" destOrd="0" presId="urn:microsoft.com/office/officeart/2005/8/layout/default"/>
    <dgm:cxn modelId="{22251443-6908-4BD9-9FBF-0A90A3E724B9}" type="presParOf" srcId="{2370AB3C-CB29-41AE-87FB-7EEBF65C4417}" destId="{69594F5A-EC9E-48A2-A38B-B56ADF586F04}" srcOrd="17" destOrd="0" presId="urn:microsoft.com/office/officeart/2005/8/layout/default"/>
    <dgm:cxn modelId="{26392E29-C80E-4D02-B913-7BDA8E4085EC}" type="presParOf" srcId="{2370AB3C-CB29-41AE-87FB-7EEBF65C4417}" destId="{F1B6D5DA-90EC-4C18-AED0-FE6267E1BAE8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2AE852-EEDF-4A5A-954D-22992B52E264}" type="doc">
      <dgm:prSet loTypeId="urn:microsoft.com/office/officeart/2005/8/layout/vProcess5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2FD4531-58A5-47E3-959C-9EBEE52A64A6}">
      <dgm:prSet phldrT="[Text]"/>
      <dgm:spPr/>
      <dgm:t>
        <a:bodyPr/>
        <a:lstStyle/>
        <a:p>
          <a:pPr algn="ctr"/>
          <a:r>
            <a:rPr lang="en-GB" dirty="0"/>
            <a:t>Data Preparation + Standardisation</a:t>
          </a:r>
        </a:p>
      </dgm:t>
    </dgm:pt>
    <dgm:pt modelId="{88841B16-388F-4FD2-BC97-5FA10D87AFEE}" type="parTrans" cxnId="{2F7CAE8F-A0AA-4E62-B80A-FF478AC28F44}">
      <dgm:prSet/>
      <dgm:spPr/>
      <dgm:t>
        <a:bodyPr/>
        <a:lstStyle/>
        <a:p>
          <a:endParaRPr lang="en-GB"/>
        </a:p>
      </dgm:t>
    </dgm:pt>
    <dgm:pt modelId="{7D747A86-5F36-47E0-9EBA-A84B3BED0D49}" type="sibTrans" cxnId="{2F7CAE8F-A0AA-4E62-B80A-FF478AC28F44}">
      <dgm:prSet/>
      <dgm:spPr/>
      <dgm:t>
        <a:bodyPr/>
        <a:lstStyle/>
        <a:p>
          <a:endParaRPr lang="en-GB"/>
        </a:p>
      </dgm:t>
    </dgm:pt>
    <dgm:pt modelId="{D2482DF1-F354-4074-A812-C63B6447A9E5}">
      <dgm:prSet phldrT="[Text]"/>
      <dgm:spPr/>
      <dgm:t>
        <a:bodyPr/>
        <a:lstStyle/>
        <a:p>
          <a:pPr algn="ctr"/>
          <a:r>
            <a:rPr lang="en-GB" dirty="0"/>
            <a:t>Testing model using different hyperparameters</a:t>
          </a:r>
        </a:p>
      </dgm:t>
    </dgm:pt>
    <dgm:pt modelId="{DD820073-1A2B-4B55-AC24-85DCCAC13CE7}" type="parTrans" cxnId="{9A695022-3BF2-4EFF-B2F2-67816812C984}">
      <dgm:prSet/>
      <dgm:spPr/>
      <dgm:t>
        <a:bodyPr/>
        <a:lstStyle/>
        <a:p>
          <a:endParaRPr lang="en-GB"/>
        </a:p>
      </dgm:t>
    </dgm:pt>
    <dgm:pt modelId="{D6B504F0-E9C6-4F6E-B04B-9E7C410A3102}" type="sibTrans" cxnId="{9A695022-3BF2-4EFF-B2F2-67816812C984}">
      <dgm:prSet/>
      <dgm:spPr/>
      <dgm:t>
        <a:bodyPr/>
        <a:lstStyle/>
        <a:p>
          <a:endParaRPr lang="en-GB"/>
        </a:p>
      </dgm:t>
    </dgm:pt>
    <dgm:pt modelId="{212A883F-BC9E-4897-A58D-92E4ABAA0512}">
      <dgm:prSet phldrT="[Text]"/>
      <dgm:spPr/>
      <dgm:t>
        <a:bodyPr/>
        <a:lstStyle/>
        <a:p>
          <a:pPr algn="ctr"/>
          <a:r>
            <a:rPr lang="en-GB" dirty="0"/>
            <a:t>Comparing results</a:t>
          </a:r>
        </a:p>
      </dgm:t>
    </dgm:pt>
    <dgm:pt modelId="{FCA6BBCF-B2AB-430E-B75D-F48A0FF1C075}" type="parTrans" cxnId="{F37F75A5-04A6-4A8F-A254-97086BF4B047}">
      <dgm:prSet/>
      <dgm:spPr/>
      <dgm:t>
        <a:bodyPr/>
        <a:lstStyle/>
        <a:p>
          <a:endParaRPr lang="en-GB"/>
        </a:p>
      </dgm:t>
    </dgm:pt>
    <dgm:pt modelId="{1C4E1B19-8CC7-4341-AAA5-77D6331A8903}" type="sibTrans" cxnId="{F37F75A5-04A6-4A8F-A254-97086BF4B047}">
      <dgm:prSet/>
      <dgm:spPr/>
      <dgm:t>
        <a:bodyPr/>
        <a:lstStyle/>
        <a:p>
          <a:endParaRPr lang="en-GB"/>
        </a:p>
      </dgm:t>
    </dgm:pt>
    <dgm:pt modelId="{3E3C9134-374C-4C91-8572-B7FBE451428C}" type="pres">
      <dgm:prSet presAssocID="{612AE852-EEDF-4A5A-954D-22992B52E264}" presName="outerComposite" presStyleCnt="0">
        <dgm:presLayoutVars>
          <dgm:chMax val="5"/>
          <dgm:dir/>
          <dgm:resizeHandles val="exact"/>
        </dgm:presLayoutVars>
      </dgm:prSet>
      <dgm:spPr/>
    </dgm:pt>
    <dgm:pt modelId="{EA8C59CA-BC45-47DF-8A28-8BBACD2EC00B}" type="pres">
      <dgm:prSet presAssocID="{612AE852-EEDF-4A5A-954D-22992B52E264}" presName="dummyMaxCanvas" presStyleCnt="0">
        <dgm:presLayoutVars/>
      </dgm:prSet>
      <dgm:spPr/>
    </dgm:pt>
    <dgm:pt modelId="{F3514EB3-793E-4AC8-9FF2-3E5C11A60647}" type="pres">
      <dgm:prSet presAssocID="{612AE852-EEDF-4A5A-954D-22992B52E264}" presName="ThreeNodes_1" presStyleLbl="node1" presStyleIdx="0" presStyleCnt="3">
        <dgm:presLayoutVars>
          <dgm:bulletEnabled val="1"/>
        </dgm:presLayoutVars>
      </dgm:prSet>
      <dgm:spPr/>
    </dgm:pt>
    <dgm:pt modelId="{8E2FD4A0-95BE-449D-BF48-31A98B0564AE}" type="pres">
      <dgm:prSet presAssocID="{612AE852-EEDF-4A5A-954D-22992B52E264}" presName="ThreeNodes_2" presStyleLbl="node1" presStyleIdx="1" presStyleCnt="3">
        <dgm:presLayoutVars>
          <dgm:bulletEnabled val="1"/>
        </dgm:presLayoutVars>
      </dgm:prSet>
      <dgm:spPr/>
    </dgm:pt>
    <dgm:pt modelId="{7682A7E5-3DC7-4A09-955F-4F9D14BB35F4}" type="pres">
      <dgm:prSet presAssocID="{612AE852-EEDF-4A5A-954D-22992B52E264}" presName="ThreeNodes_3" presStyleLbl="node1" presStyleIdx="2" presStyleCnt="3">
        <dgm:presLayoutVars>
          <dgm:bulletEnabled val="1"/>
        </dgm:presLayoutVars>
      </dgm:prSet>
      <dgm:spPr/>
    </dgm:pt>
    <dgm:pt modelId="{18DEFF64-3A15-4A95-829E-806300994AB1}" type="pres">
      <dgm:prSet presAssocID="{612AE852-EEDF-4A5A-954D-22992B52E264}" presName="ThreeConn_1-2" presStyleLbl="fgAccFollowNode1" presStyleIdx="0" presStyleCnt="2">
        <dgm:presLayoutVars>
          <dgm:bulletEnabled val="1"/>
        </dgm:presLayoutVars>
      </dgm:prSet>
      <dgm:spPr/>
    </dgm:pt>
    <dgm:pt modelId="{76F938D7-E29B-4A1A-A392-1679827BB187}" type="pres">
      <dgm:prSet presAssocID="{612AE852-EEDF-4A5A-954D-22992B52E264}" presName="ThreeConn_2-3" presStyleLbl="fgAccFollowNode1" presStyleIdx="1" presStyleCnt="2">
        <dgm:presLayoutVars>
          <dgm:bulletEnabled val="1"/>
        </dgm:presLayoutVars>
      </dgm:prSet>
      <dgm:spPr/>
    </dgm:pt>
    <dgm:pt modelId="{F2627F2A-8157-45CD-9602-FA08B9CC7395}" type="pres">
      <dgm:prSet presAssocID="{612AE852-EEDF-4A5A-954D-22992B52E264}" presName="ThreeNodes_1_text" presStyleLbl="node1" presStyleIdx="2" presStyleCnt="3">
        <dgm:presLayoutVars>
          <dgm:bulletEnabled val="1"/>
        </dgm:presLayoutVars>
      </dgm:prSet>
      <dgm:spPr/>
    </dgm:pt>
    <dgm:pt modelId="{E13CBEE9-9EBC-409F-A576-A84E7A8A39AE}" type="pres">
      <dgm:prSet presAssocID="{612AE852-EEDF-4A5A-954D-22992B52E264}" presName="ThreeNodes_2_text" presStyleLbl="node1" presStyleIdx="2" presStyleCnt="3">
        <dgm:presLayoutVars>
          <dgm:bulletEnabled val="1"/>
        </dgm:presLayoutVars>
      </dgm:prSet>
      <dgm:spPr/>
    </dgm:pt>
    <dgm:pt modelId="{E2A96F09-5DD3-49D0-936F-DAF1BB9587FD}" type="pres">
      <dgm:prSet presAssocID="{612AE852-EEDF-4A5A-954D-22992B52E26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E541910-DC1C-4DB4-93E9-49FBB0202182}" type="presOf" srcId="{62FD4531-58A5-47E3-959C-9EBEE52A64A6}" destId="{F3514EB3-793E-4AC8-9FF2-3E5C11A60647}" srcOrd="0" destOrd="0" presId="urn:microsoft.com/office/officeart/2005/8/layout/vProcess5"/>
    <dgm:cxn modelId="{4BB21E15-875B-4BCB-88F7-4394E235B34E}" type="presOf" srcId="{D6B504F0-E9C6-4F6E-B04B-9E7C410A3102}" destId="{76F938D7-E29B-4A1A-A392-1679827BB187}" srcOrd="0" destOrd="0" presId="urn:microsoft.com/office/officeart/2005/8/layout/vProcess5"/>
    <dgm:cxn modelId="{BF7CE41A-29B5-4212-9629-022C020C2C09}" type="presOf" srcId="{7D747A86-5F36-47E0-9EBA-A84B3BED0D49}" destId="{18DEFF64-3A15-4A95-829E-806300994AB1}" srcOrd="0" destOrd="0" presId="urn:microsoft.com/office/officeart/2005/8/layout/vProcess5"/>
    <dgm:cxn modelId="{9A695022-3BF2-4EFF-B2F2-67816812C984}" srcId="{612AE852-EEDF-4A5A-954D-22992B52E264}" destId="{D2482DF1-F354-4074-A812-C63B6447A9E5}" srcOrd="1" destOrd="0" parTransId="{DD820073-1A2B-4B55-AC24-85DCCAC13CE7}" sibTransId="{D6B504F0-E9C6-4F6E-B04B-9E7C410A3102}"/>
    <dgm:cxn modelId="{F0911630-0D0D-40F1-83F9-9ECBB6E478F5}" type="presOf" srcId="{62FD4531-58A5-47E3-959C-9EBEE52A64A6}" destId="{F2627F2A-8157-45CD-9602-FA08B9CC7395}" srcOrd="1" destOrd="0" presId="urn:microsoft.com/office/officeart/2005/8/layout/vProcess5"/>
    <dgm:cxn modelId="{144CE86B-8DF0-4147-983E-9083746AAE08}" type="presOf" srcId="{D2482DF1-F354-4074-A812-C63B6447A9E5}" destId="{8E2FD4A0-95BE-449D-BF48-31A98B0564AE}" srcOrd="0" destOrd="0" presId="urn:microsoft.com/office/officeart/2005/8/layout/vProcess5"/>
    <dgm:cxn modelId="{B275F777-1D92-4E97-A255-51A5796829EF}" type="presOf" srcId="{D2482DF1-F354-4074-A812-C63B6447A9E5}" destId="{E13CBEE9-9EBC-409F-A576-A84E7A8A39AE}" srcOrd="1" destOrd="0" presId="urn:microsoft.com/office/officeart/2005/8/layout/vProcess5"/>
    <dgm:cxn modelId="{2F7CAE8F-A0AA-4E62-B80A-FF478AC28F44}" srcId="{612AE852-EEDF-4A5A-954D-22992B52E264}" destId="{62FD4531-58A5-47E3-959C-9EBEE52A64A6}" srcOrd="0" destOrd="0" parTransId="{88841B16-388F-4FD2-BC97-5FA10D87AFEE}" sibTransId="{7D747A86-5F36-47E0-9EBA-A84B3BED0D49}"/>
    <dgm:cxn modelId="{F37F75A5-04A6-4A8F-A254-97086BF4B047}" srcId="{612AE852-EEDF-4A5A-954D-22992B52E264}" destId="{212A883F-BC9E-4897-A58D-92E4ABAA0512}" srcOrd="2" destOrd="0" parTransId="{FCA6BBCF-B2AB-430E-B75D-F48A0FF1C075}" sibTransId="{1C4E1B19-8CC7-4341-AAA5-77D6331A8903}"/>
    <dgm:cxn modelId="{AC3289D5-5860-418C-BC9A-4F9AAC833266}" type="presOf" srcId="{212A883F-BC9E-4897-A58D-92E4ABAA0512}" destId="{7682A7E5-3DC7-4A09-955F-4F9D14BB35F4}" srcOrd="0" destOrd="0" presId="urn:microsoft.com/office/officeart/2005/8/layout/vProcess5"/>
    <dgm:cxn modelId="{BC8A7BDB-0C47-41DA-B4A6-DADD93366652}" type="presOf" srcId="{212A883F-BC9E-4897-A58D-92E4ABAA0512}" destId="{E2A96F09-5DD3-49D0-936F-DAF1BB9587FD}" srcOrd="1" destOrd="0" presId="urn:microsoft.com/office/officeart/2005/8/layout/vProcess5"/>
    <dgm:cxn modelId="{A3EA70F8-E300-4033-9949-2AB5C52D1C46}" type="presOf" srcId="{612AE852-EEDF-4A5A-954D-22992B52E264}" destId="{3E3C9134-374C-4C91-8572-B7FBE451428C}" srcOrd="0" destOrd="0" presId="urn:microsoft.com/office/officeart/2005/8/layout/vProcess5"/>
    <dgm:cxn modelId="{6CA95193-64E7-4F2A-9268-6E9483C5158E}" type="presParOf" srcId="{3E3C9134-374C-4C91-8572-B7FBE451428C}" destId="{EA8C59CA-BC45-47DF-8A28-8BBACD2EC00B}" srcOrd="0" destOrd="0" presId="urn:microsoft.com/office/officeart/2005/8/layout/vProcess5"/>
    <dgm:cxn modelId="{9694390F-D5C9-4A51-B9CE-8C51C95E6AB4}" type="presParOf" srcId="{3E3C9134-374C-4C91-8572-B7FBE451428C}" destId="{F3514EB3-793E-4AC8-9FF2-3E5C11A60647}" srcOrd="1" destOrd="0" presId="urn:microsoft.com/office/officeart/2005/8/layout/vProcess5"/>
    <dgm:cxn modelId="{9F8E1FFE-803D-4FC7-8A86-514D69025B59}" type="presParOf" srcId="{3E3C9134-374C-4C91-8572-B7FBE451428C}" destId="{8E2FD4A0-95BE-449D-BF48-31A98B0564AE}" srcOrd="2" destOrd="0" presId="urn:microsoft.com/office/officeart/2005/8/layout/vProcess5"/>
    <dgm:cxn modelId="{5947C220-5D1E-47F6-A669-D353A9F9F31C}" type="presParOf" srcId="{3E3C9134-374C-4C91-8572-B7FBE451428C}" destId="{7682A7E5-3DC7-4A09-955F-4F9D14BB35F4}" srcOrd="3" destOrd="0" presId="urn:microsoft.com/office/officeart/2005/8/layout/vProcess5"/>
    <dgm:cxn modelId="{4F9AC84B-FDD9-46FB-80E5-002A53BBE631}" type="presParOf" srcId="{3E3C9134-374C-4C91-8572-B7FBE451428C}" destId="{18DEFF64-3A15-4A95-829E-806300994AB1}" srcOrd="4" destOrd="0" presId="urn:microsoft.com/office/officeart/2005/8/layout/vProcess5"/>
    <dgm:cxn modelId="{B0E35FD7-8A84-4375-B8FE-DC1808891E41}" type="presParOf" srcId="{3E3C9134-374C-4C91-8572-B7FBE451428C}" destId="{76F938D7-E29B-4A1A-A392-1679827BB187}" srcOrd="5" destOrd="0" presId="urn:microsoft.com/office/officeart/2005/8/layout/vProcess5"/>
    <dgm:cxn modelId="{08C2B3A7-6499-4FAB-8FE5-BE7EDDCBAE52}" type="presParOf" srcId="{3E3C9134-374C-4C91-8572-B7FBE451428C}" destId="{F2627F2A-8157-45CD-9602-FA08B9CC7395}" srcOrd="6" destOrd="0" presId="urn:microsoft.com/office/officeart/2005/8/layout/vProcess5"/>
    <dgm:cxn modelId="{FCCA7CF9-950B-4741-8B6D-3E0F6759104D}" type="presParOf" srcId="{3E3C9134-374C-4C91-8572-B7FBE451428C}" destId="{E13CBEE9-9EBC-409F-A576-A84E7A8A39AE}" srcOrd="7" destOrd="0" presId="urn:microsoft.com/office/officeart/2005/8/layout/vProcess5"/>
    <dgm:cxn modelId="{05183766-F454-4666-B203-70D56408F03B}" type="presParOf" srcId="{3E3C9134-374C-4C91-8572-B7FBE451428C}" destId="{E2A96F09-5DD3-49D0-936F-DAF1BB9587F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9FA60-FCAB-4C53-BB15-4BD2D4EB8621}">
      <dsp:nvSpPr>
        <dsp:cNvPr id="0" name=""/>
        <dsp:cNvSpPr/>
      </dsp:nvSpPr>
      <dsp:spPr>
        <a:xfrm>
          <a:off x="7681" y="0"/>
          <a:ext cx="2295993" cy="1327113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Exploratory Data Analysis (EDA)</a:t>
          </a:r>
        </a:p>
      </dsp:txBody>
      <dsp:txXfrm>
        <a:off x="46551" y="38870"/>
        <a:ext cx="2218253" cy="1249373"/>
      </dsp:txXfrm>
    </dsp:sp>
    <dsp:sp modelId="{679E9379-A45B-4B58-BBF3-88D9AC67C2C2}">
      <dsp:nvSpPr>
        <dsp:cNvPr id="0" name=""/>
        <dsp:cNvSpPr/>
      </dsp:nvSpPr>
      <dsp:spPr>
        <a:xfrm>
          <a:off x="2533274" y="378853"/>
          <a:ext cx="486750" cy="5694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533274" y="492734"/>
        <a:ext cx="340725" cy="341644"/>
      </dsp:txXfrm>
    </dsp:sp>
    <dsp:sp modelId="{87EF6DDB-9B75-4D0C-92FB-D185938AB9D0}">
      <dsp:nvSpPr>
        <dsp:cNvPr id="0" name=""/>
        <dsp:cNvSpPr/>
      </dsp:nvSpPr>
      <dsp:spPr>
        <a:xfrm>
          <a:off x="3222073" y="0"/>
          <a:ext cx="2295993" cy="1327113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274665"/>
            <a:satOff val="-23069"/>
            <a:lumOff val="17558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Summary</a:t>
          </a:r>
        </a:p>
      </dsp:txBody>
      <dsp:txXfrm>
        <a:off x="3260943" y="38870"/>
        <a:ext cx="2218253" cy="1249373"/>
      </dsp:txXfrm>
    </dsp:sp>
    <dsp:sp modelId="{75AE5F21-697C-41EA-B101-CA76C76820FB}">
      <dsp:nvSpPr>
        <dsp:cNvPr id="0" name=""/>
        <dsp:cNvSpPr/>
      </dsp:nvSpPr>
      <dsp:spPr>
        <a:xfrm>
          <a:off x="5747666" y="378853"/>
          <a:ext cx="486750" cy="5694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549331"/>
            <a:satOff val="-45492"/>
            <a:lumOff val="3304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747666" y="492734"/>
        <a:ext cx="340725" cy="341644"/>
      </dsp:txXfrm>
    </dsp:sp>
    <dsp:sp modelId="{473B5187-EC82-47E2-A340-57168B26FF38}">
      <dsp:nvSpPr>
        <dsp:cNvPr id="0" name=""/>
        <dsp:cNvSpPr/>
      </dsp:nvSpPr>
      <dsp:spPr>
        <a:xfrm>
          <a:off x="6436464" y="0"/>
          <a:ext cx="2295993" cy="1327113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549329"/>
            <a:satOff val="-46137"/>
            <a:lumOff val="35116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Landing outcome created </a:t>
          </a:r>
        </a:p>
      </dsp:txBody>
      <dsp:txXfrm>
        <a:off x="6475334" y="38870"/>
        <a:ext cx="2218253" cy="12493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CF5B6-8583-4471-B5D1-9314F86A61AC}">
      <dsp:nvSpPr>
        <dsp:cNvPr id="0" name=""/>
        <dsp:cNvSpPr/>
      </dsp:nvSpPr>
      <dsp:spPr>
        <a:xfrm>
          <a:off x="1121509" y="957"/>
          <a:ext cx="2099648" cy="12597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Displaying names of the unique launch sites in the space mission.</a:t>
          </a:r>
          <a:endParaRPr lang="en-US" sz="1400" kern="1200" dirty="0"/>
        </a:p>
      </dsp:txBody>
      <dsp:txXfrm>
        <a:off x="1121509" y="957"/>
        <a:ext cx="2099648" cy="1259788"/>
      </dsp:txXfrm>
    </dsp:sp>
    <dsp:sp modelId="{7AC4D29B-5031-4057-8FFB-C2146C9C8F76}">
      <dsp:nvSpPr>
        <dsp:cNvPr id="0" name=""/>
        <dsp:cNvSpPr/>
      </dsp:nvSpPr>
      <dsp:spPr>
        <a:xfrm>
          <a:off x="3431122" y="957"/>
          <a:ext cx="2099648" cy="12597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Top 5 launch sites whose name begin with the string 'CCA’.</a:t>
          </a:r>
          <a:endParaRPr lang="en-US" sz="1400" kern="1200" dirty="0"/>
        </a:p>
      </dsp:txBody>
      <dsp:txXfrm>
        <a:off x="3431122" y="957"/>
        <a:ext cx="2099648" cy="1259788"/>
      </dsp:txXfrm>
    </dsp:sp>
    <dsp:sp modelId="{36ADBCAC-FE26-4D12-9465-9D9E486C4218}">
      <dsp:nvSpPr>
        <dsp:cNvPr id="0" name=""/>
        <dsp:cNvSpPr/>
      </dsp:nvSpPr>
      <dsp:spPr>
        <a:xfrm>
          <a:off x="5740734" y="957"/>
          <a:ext cx="2099648" cy="12597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Total payload mass carried by boosters launched by NASA (CRS).</a:t>
          </a:r>
          <a:endParaRPr lang="en-US" sz="1400" kern="1200" dirty="0"/>
        </a:p>
      </dsp:txBody>
      <dsp:txXfrm>
        <a:off x="5740734" y="957"/>
        <a:ext cx="2099648" cy="1259788"/>
      </dsp:txXfrm>
    </dsp:sp>
    <dsp:sp modelId="{35DE756C-B182-42BC-A801-AA261832A4D7}">
      <dsp:nvSpPr>
        <dsp:cNvPr id="0" name=""/>
        <dsp:cNvSpPr/>
      </dsp:nvSpPr>
      <dsp:spPr>
        <a:xfrm>
          <a:off x="8050347" y="957"/>
          <a:ext cx="2099648" cy="12597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Finding the average payload mass carried by booster version F9 v1.1.</a:t>
          </a:r>
          <a:endParaRPr lang="en-US" sz="1400" kern="1200" dirty="0"/>
        </a:p>
      </dsp:txBody>
      <dsp:txXfrm>
        <a:off x="8050347" y="957"/>
        <a:ext cx="2099648" cy="1259788"/>
      </dsp:txXfrm>
    </dsp:sp>
    <dsp:sp modelId="{B6A3CC56-2D52-45C0-81B8-E9FBB313450E}">
      <dsp:nvSpPr>
        <dsp:cNvPr id="0" name=""/>
        <dsp:cNvSpPr/>
      </dsp:nvSpPr>
      <dsp:spPr>
        <a:xfrm>
          <a:off x="1121509" y="1470711"/>
          <a:ext cx="2099648" cy="125978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Date of the first successful landing outcome in ground pad.</a:t>
          </a:r>
          <a:endParaRPr lang="en-US" sz="1400" kern="1200" dirty="0"/>
        </a:p>
      </dsp:txBody>
      <dsp:txXfrm>
        <a:off x="1121509" y="1470711"/>
        <a:ext cx="2099648" cy="1259788"/>
      </dsp:txXfrm>
    </dsp:sp>
    <dsp:sp modelId="{30F864B4-F0D2-4A28-B95F-876C1B0C8711}">
      <dsp:nvSpPr>
        <dsp:cNvPr id="0" name=""/>
        <dsp:cNvSpPr/>
      </dsp:nvSpPr>
      <dsp:spPr>
        <a:xfrm>
          <a:off x="3431122" y="1470711"/>
          <a:ext cx="2099648" cy="12597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Names of the boosters which have success in drone ship and have a payload mass between4000 and 6000 kg. </a:t>
          </a:r>
          <a:endParaRPr lang="en-US" sz="1400" kern="1200" dirty="0"/>
        </a:p>
      </dsp:txBody>
      <dsp:txXfrm>
        <a:off x="3431122" y="1470711"/>
        <a:ext cx="2099648" cy="1259788"/>
      </dsp:txXfrm>
    </dsp:sp>
    <dsp:sp modelId="{2758A451-2C9C-4DE2-B10D-7489E4BAF08D}">
      <dsp:nvSpPr>
        <dsp:cNvPr id="0" name=""/>
        <dsp:cNvSpPr/>
      </dsp:nvSpPr>
      <dsp:spPr>
        <a:xfrm>
          <a:off x="5740734" y="1470711"/>
          <a:ext cx="2099648" cy="12597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Total number of successful and failure mission outcomes.</a:t>
          </a:r>
          <a:endParaRPr lang="en-US" sz="1400" kern="1200" dirty="0"/>
        </a:p>
      </dsp:txBody>
      <dsp:txXfrm>
        <a:off x="5740734" y="1470711"/>
        <a:ext cx="2099648" cy="1259788"/>
      </dsp:txXfrm>
    </dsp:sp>
    <dsp:sp modelId="{C309B2A0-8194-4273-9B6B-E45229A0D7BD}">
      <dsp:nvSpPr>
        <dsp:cNvPr id="0" name=""/>
        <dsp:cNvSpPr/>
      </dsp:nvSpPr>
      <dsp:spPr>
        <a:xfrm>
          <a:off x="8050347" y="1470711"/>
          <a:ext cx="2099648" cy="12597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Names of the booster versions which have carried the maximum payload mass.</a:t>
          </a:r>
          <a:endParaRPr lang="en-US" sz="1400" kern="1200" dirty="0"/>
        </a:p>
      </dsp:txBody>
      <dsp:txXfrm>
        <a:off x="8050347" y="1470711"/>
        <a:ext cx="2099648" cy="1259788"/>
      </dsp:txXfrm>
    </dsp:sp>
    <dsp:sp modelId="{9A0E36A1-037C-4BC4-A8A2-7B373C6C120C}">
      <dsp:nvSpPr>
        <dsp:cNvPr id="0" name=""/>
        <dsp:cNvSpPr/>
      </dsp:nvSpPr>
      <dsp:spPr>
        <a:xfrm>
          <a:off x="3431122" y="2940465"/>
          <a:ext cx="2099648" cy="12597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Finding failed landing outcomes, their booster versions, and launch site names in 2015</a:t>
          </a:r>
          <a:endParaRPr lang="en-US" sz="1400" kern="1200" dirty="0"/>
        </a:p>
      </dsp:txBody>
      <dsp:txXfrm>
        <a:off x="3431122" y="2940465"/>
        <a:ext cx="2099648" cy="1259788"/>
      </dsp:txXfrm>
    </dsp:sp>
    <dsp:sp modelId="{F1B6D5DA-90EC-4C18-AED0-FE6267E1BAE8}">
      <dsp:nvSpPr>
        <dsp:cNvPr id="0" name=""/>
        <dsp:cNvSpPr/>
      </dsp:nvSpPr>
      <dsp:spPr>
        <a:xfrm>
          <a:off x="5740734" y="2940465"/>
          <a:ext cx="2099648" cy="125978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The rank of the count of landing outcomes (such as Failure (drone ship) or Success (ground pad) between 2010-06-04 and 2017-03-2. </a:t>
          </a:r>
          <a:endParaRPr lang="en-US" sz="1400" kern="1200" dirty="0"/>
        </a:p>
      </dsp:txBody>
      <dsp:txXfrm>
        <a:off x="5740734" y="2940465"/>
        <a:ext cx="2099648" cy="12597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14EB3-793E-4AC8-9FF2-3E5C11A60647}">
      <dsp:nvSpPr>
        <dsp:cNvPr id="0" name=""/>
        <dsp:cNvSpPr/>
      </dsp:nvSpPr>
      <dsp:spPr>
        <a:xfrm>
          <a:off x="0" y="0"/>
          <a:ext cx="6619494" cy="8303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 Preparation + Standardisation</a:t>
          </a:r>
        </a:p>
      </dsp:txBody>
      <dsp:txXfrm>
        <a:off x="24321" y="24321"/>
        <a:ext cx="5723439" cy="781747"/>
      </dsp:txXfrm>
    </dsp:sp>
    <dsp:sp modelId="{8E2FD4A0-95BE-449D-BF48-31A98B0564AE}">
      <dsp:nvSpPr>
        <dsp:cNvPr id="0" name=""/>
        <dsp:cNvSpPr/>
      </dsp:nvSpPr>
      <dsp:spPr>
        <a:xfrm>
          <a:off x="584072" y="968787"/>
          <a:ext cx="6619494" cy="8303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Testing model using different hyperparameters</a:t>
          </a:r>
        </a:p>
      </dsp:txBody>
      <dsp:txXfrm>
        <a:off x="608393" y="993108"/>
        <a:ext cx="5447025" cy="781747"/>
      </dsp:txXfrm>
    </dsp:sp>
    <dsp:sp modelId="{7682A7E5-3DC7-4A09-955F-4F9D14BB35F4}">
      <dsp:nvSpPr>
        <dsp:cNvPr id="0" name=""/>
        <dsp:cNvSpPr/>
      </dsp:nvSpPr>
      <dsp:spPr>
        <a:xfrm>
          <a:off x="1168145" y="1937575"/>
          <a:ext cx="6619494" cy="8303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Comparing results</a:t>
          </a:r>
        </a:p>
      </dsp:txBody>
      <dsp:txXfrm>
        <a:off x="1192466" y="1961896"/>
        <a:ext cx="5447025" cy="781747"/>
      </dsp:txXfrm>
    </dsp:sp>
    <dsp:sp modelId="{18DEFF64-3A15-4A95-829E-806300994AB1}">
      <dsp:nvSpPr>
        <dsp:cNvPr id="0" name=""/>
        <dsp:cNvSpPr/>
      </dsp:nvSpPr>
      <dsp:spPr>
        <a:xfrm>
          <a:off x="6079740" y="629712"/>
          <a:ext cx="539753" cy="5397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6201184" y="629712"/>
        <a:ext cx="296865" cy="406164"/>
      </dsp:txXfrm>
    </dsp:sp>
    <dsp:sp modelId="{76F938D7-E29B-4A1A-A392-1679827BB187}">
      <dsp:nvSpPr>
        <dsp:cNvPr id="0" name=""/>
        <dsp:cNvSpPr/>
      </dsp:nvSpPr>
      <dsp:spPr>
        <a:xfrm>
          <a:off x="6663813" y="1592963"/>
          <a:ext cx="539753" cy="5397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6785257" y="1592963"/>
        <a:ext cx="296865" cy="406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9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7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05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2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6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3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2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5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04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2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Goran17l/Goran17l/blob/main/10.%20Applied%20Data%20Science%20Capstone/02.%20Data%20Wrangling/Complete%20the%20EDA%20with%20SQL.ipynb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ran17l/Goran17l/tree/main/10.%20Applied%20Data%20Science%20Capston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ran17l/Goran17l/blob/main/10.%20Applied%20Data%20Science%20Capstone/01.%20Data%20Collection/jupyter%20labs%20spacex%20data%20collection%20api.ipynb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ran17l/Goran17l/blob/main/10.%20Applied%20Data%20Science%20Capstone/01.%20Data%20Collection/jupyter%20labs%20webscraping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Goran17l/Goran17l/blob/main/10.%20Applied%20Data%20Science%20Capstone/02.%20Data%20Wrangling/EDA%20with%20Visualization%20Lab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blue triangles&#10;&#10;Description automatically generated">
            <a:extLst>
              <a:ext uri="{FF2B5EF4-FFF2-40B4-BE49-F238E27FC236}">
                <a16:creationId xmlns:a16="http://schemas.microsoft.com/office/drawing/2014/main" id="{D4F10B5D-293E-4F54-F41D-0675F3338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9507" b="6223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971D8-1F9A-3F41-F1A4-A0E9CE33B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GB" spc="-535" dirty="0">
                <a:latin typeface="Arial" panose="020B0604020202020204" pitchFamily="34" charset="0"/>
                <a:cs typeface="Arial" panose="020B0604020202020204" pitchFamily="34" charset="0"/>
              </a:rPr>
              <a:t>Data Science Capstone Project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4D980-7503-69BD-BFDC-E25155BC5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BY: GORAN LAWATI | 08.05.2024 | https://github.com/Goran17l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94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846-1D65-AD23-DF7C-DA81335E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8754"/>
            <a:ext cx="10058400" cy="1371600"/>
          </a:xfrm>
        </p:spPr>
        <p:txBody>
          <a:bodyPr/>
          <a:lstStyle/>
          <a:p>
            <a:pPr algn="ctr"/>
            <a:r>
              <a:rPr lang="en-GB" dirty="0"/>
              <a:t>EDA with Data Visualisation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B0D81-7D62-4F1C-5457-2061784E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812" y="1371601"/>
            <a:ext cx="11020928" cy="150876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Exploration of data with scatterplots and bar plots to visualise the relationship between variables.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Graph suggests an increase in success rate over time, this is evident with more orange dots which  represents Flight Number which were successful.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49808-38EA-7901-00F3-E5D19BBB0283}"/>
              </a:ext>
            </a:extLst>
          </p:cNvPr>
          <p:cNvSpPr txBox="1"/>
          <p:nvPr/>
        </p:nvSpPr>
        <p:spPr>
          <a:xfrm>
            <a:off x="373380" y="5739940"/>
            <a:ext cx="110794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Source Code: https://github.com/Goran17l/Goran17l/blob/main/10.%20Applied%20Data%20Science%20Capstone/02.%20Data%20Wrangling/EDA%20with%20Visualization%20Lab.ipynb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B0842F-7FB4-7DE5-DB58-9C673069C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7"/>
          <a:stretch/>
        </p:blipFill>
        <p:spPr>
          <a:xfrm>
            <a:off x="556260" y="3136507"/>
            <a:ext cx="11079480" cy="248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FE0DB9-5DBF-0CB8-64BA-4B4EC64B8EF2}"/>
              </a:ext>
            </a:extLst>
          </p:cNvPr>
          <p:cNvSpPr txBox="1"/>
          <p:nvPr/>
        </p:nvSpPr>
        <p:spPr>
          <a:xfrm>
            <a:off x="3215640" y="5617457"/>
            <a:ext cx="6057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Blue = Unsuccessful launch | Orange = Successful launch </a:t>
            </a:r>
          </a:p>
        </p:txBody>
      </p:sp>
    </p:spTree>
    <p:extLst>
      <p:ext uri="{BB962C8B-B14F-4D97-AF65-F5344CB8AC3E}">
        <p14:creationId xmlns:p14="http://schemas.microsoft.com/office/powerpoint/2010/main" val="367854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109EF-21F4-7630-E92C-5B1B0D7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8572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EDA With SQL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624310-9D82-A992-565D-7238C0AEE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996316"/>
              </p:ext>
            </p:extLst>
          </p:nvPr>
        </p:nvGraphicFramePr>
        <p:xfrm>
          <a:off x="548639" y="2014194"/>
          <a:ext cx="11271505" cy="42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0732C5-7943-4E9D-BC0D-E8BCFDF39768}"/>
              </a:ext>
            </a:extLst>
          </p:cNvPr>
          <p:cNvSpPr txBox="1"/>
          <p:nvPr/>
        </p:nvSpPr>
        <p:spPr>
          <a:xfrm>
            <a:off x="2744724" y="16382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FOLLOWING SQL QUERIES WHICH WERE PERFORMED: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A9D50-E34F-53CC-A55C-099AFD6C2B70}"/>
              </a:ext>
            </a:extLst>
          </p:cNvPr>
          <p:cNvSpPr txBox="1"/>
          <p:nvPr/>
        </p:nvSpPr>
        <p:spPr>
          <a:xfrm>
            <a:off x="548639" y="5028182"/>
            <a:ext cx="33223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Source Code: </a:t>
            </a:r>
            <a:r>
              <a:rPr lang="en-GB" sz="1200" dirty="0">
                <a:hlinkClick r:id="rId7"/>
              </a:rPr>
              <a:t>https://github.com/Goran17l/Goran17l/blob/main/10.%20Applied%20Data%20Science%20Capstone/02.%20Data%20Wrangling/Complete%20the%20EDA%20with%20SQL.ipynb</a:t>
            </a:r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4652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DB55-5D70-8467-F767-C72BC70D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875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D2C94-6038-9BD6-132D-241F4BE0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24817"/>
            <a:ext cx="10058400" cy="3658595"/>
          </a:xfr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Markers, circles, lines and marker clusters were used with Folium Maps.</a:t>
            </a:r>
          </a:p>
          <a:p>
            <a:pPr marL="12700" marR="5080">
              <a:lnSpc>
                <a:spcPts val="2210"/>
              </a:lnSpc>
              <a:spcBef>
                <a:spcPts val="335"/>
              </a:spcBef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GB" sz="2000" spc="-15" dirty="0">
                <a:latin typeface="Arial" panose="020B0604020202020204" pitchFamily="34" charset="0"/>
                <a:cs typeface="Arial" panose="020B0604020202020204" pitchFamily="34" charset="0"/>
              </a:rPr>
              <a:t>It was used to show </a:t>
            </a:r>
            <a:r>
              <a:rPr lang="en-GB" sz="2000" spc="-5" dirty="0">
                <a:latin typeface="Arial" panose="020B0604020202020204" pitchFamily="34" charset="0"/>
                <a:cs typeface="Arial" panose="020B0604020202020204" pitchFamily="34" charset="0"/>
              </a:rPr>
              <a:t>successful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2000" spc="-5" dirty="0">
                <a:latin typeface="Arial" panose="020B0604020202020204" pitchFamily="34" charset="0"/>
                <a:cs typeface="Arial" panose="020B0604020202020204" pitchFamily="34" charset="0"/>
              </a:rPr>
              <a:t>unsuccessful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landings:</a:t>
            </a:r>
          </a:p>
          <a:p>
            <a:pPr marL="274320" lvl="1" indent="0">
              <a:buNone/>
            </a:pP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• Markers indicated points like launch sites.</a:t>
            </a:r>
          </a:p>
          <a:p>
            <a:pPr marL="274320" lvl="1" indent="0">
              <a:buNone/>
            </a:pP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• Circles were used to showcase areas around specific coordinates, i.e. NASA Johnson Space </a:t>
            </a:r>
          </a:p>
          <a:p>
            <a:pPr marL="274320" lvl="1" indent="0">
              <a:buNone/>
            </a:pP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• Lines were used to show the distances between two coordinates.</a:t>
            </a:r>
          </a:p>
          <a:p>
            <a:pPr marL="274320" lvl="1" indent="0">
              <a:buNone/>
            </a:pPr>
            <a:endParaRPr lang="en-GB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spc="-5" dirty="0">
                <a:latin typeface="Arial" panose="020B0604020202020204" pitchFamily="34" charset="0"/>
                <a:cs typeface="Arial" panose="020B0604020202020204" pitchFamily="34" charset="0"/>
              </a:rPr>
              <a:t> Through Folium, and the use of markers, circles, and lines we’re able to </a:t>
            </a:r>
            <a:r>
              <a:rPr lang="en-GB" sz="2000" spc="-20" dirty="0">
                <a:latin typeface="Arial" panose="020B0604020202020204" pitchFamily="34" charset="0"/>
                <a:cs typeface="Arial" panose="020B0604020202020204" pitchFamily="34" charset="0"/>
              </a:rPr>
              <a:t>visualizes </a:t>
            </a:r>
            <a:r>
              <a:rPr lang="en-GB" sz="2000" spc="-5" dirty="0">
                <a:latin typeface="Arial" panose="020B0604020202020204" pitchFamily="34" charset="0"/>
                <a:cs typeface="Arial" panose="020B0604020202020204" pitchFamily="34" charset="0"/>
              </a:rPr>
              <a:t>successful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landings </a:t>
            </a:r>
            <a:r>
              <a:rPr lang="en-GB" sz="2000" spc="-25" dirty="0">
                <a:latin typeface="Arial" panose="020B0604020202020204" pitchFamily="34" charset="0"/>
                <a:cs typeface="Arial" panose="020B0604020202020204" pitchFamily="34" charset="0"/>
              </a:rPr>
              <a:t>relative </a:t>
            </a:r>
            <a:r>
              <a:rPr lang="en-GB" sz="2000" spc="-2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GB" sz="2000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-5" dirty="0">
                <a:latin typeface="Arial" panose="020B0604020202020204" pitchFamily="34" charset="0"/>
                <a:cs typeface="Arial" panose="020B0604020202020204" pitchFamily="34" charset="0"/>
              </a:rPr>
              <a:t>location.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9C2A0-FC0C-7FFA-5DDF-29F02640A4DB}"/>
              </a:ext>
            </a:extLst>
          </p:cNvPr>
          <p:cNvSpPr txBox="1"/>
          <p:nvPr/>
        </p:nvSpPr>
        <p:spPr>
          <a:xfrm>
            <a:off x="396240" y="5583412"/>
            <a:ext cx="113995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Source Code: https://github.com/Goran17l/Goran17l/blob/main/10.%20Applied%20Data%20Science%20Capstone/03.%20Exploratory%20Data%20Analysis/Interactive%20Visual%20Analytics%20with%20Folium%20lab.ipynb</a:t>
            </a:r>
          </a:p>
        </p:txBody>
      </p:sp>
    </p:spTree>
    <p:extLst>
      <p:ext uri="{BB962C8B-B14F-4D97-AF65-F5344CB8AC3E}">
        <p14:creationId xmlns:p14="http://schemas.microsoft.com/office/powerpoint/2010/main" val="99504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B9CA-C49F-6468-7665-CE70A9D3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4000" dirty="0"/>
              <a:t>BUILD A DASHBOARD WITH PLOTLY DASH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7E07-AFCA-5C06-A14A-CAA43B02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304038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Plotly was used to create charts of the SpaceX data.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 pie chart was used to show the total successful launches count for all sites.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 scatter chart was also used to show the correlation between payload and launch success.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This was used to see the relation between payload and launch sites, identifying which was the best location to launch using payloads.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0926F-E4FD-EAC8-97A1-6B066B17FBE8}"/>
              </a:ext>
            </a:extLst>
          </p:cNvPr>
          <p:cNvSpPr txBox="1"/>
          <p:nvPr/>
        </p:nvSpPr>
        <p:spPr>
          <a:xfrm>
            <a:off x="563880" y="5292076"/>
            <a:ext cx="11064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 Code: https://github.com/Goran17l/Goran17l/blob/main/10.%20Applied%20Data%20Science%20Capstone/03.%20Exploratory%20Data%20Analysis/Build%20an%20Interactive%20Dashboard%20with%20Ploty%20Dash.py</a:t>
            </a:r>
          </a:p>
        </p:txBody>
      </p:sp>
    </p:spTree>
    <p:extLst>
      <p:ext uri="{BB962C8B-B14F-4D97-AF65-F5344CB8AC3E}">
        <p14:creationId xmlns:p14="http://schemas.microsoft.com/office/powerpoint/2010/main" val="396801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203C-0C5F-9940-0092-CC2B0939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923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PREDICTIVE ANALYSIS (CLASSIFICATION)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BE233F-3E59-7FFD-A37C-CF4261DD62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287031"/>
              </p:ext>
            </p:extLst>
          </p:nvPr>
        </p:nvGraphicFramePr>
        <p:xfrm>
          <a:off x="2026920" y="2723114"/>
          <a:ext cx="7787640" cy="2767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CFCE224-4742-F5A3-6B4E-FE355C712A63}"/>
              </a:ext>
            </a:extLst>
          </p:cNvPr>
          <p:cNvSpPr txBox="1"/>
          <p:nvPr/>
        </p:nvSpPr>
        <p:spPr>
          <a:xfrm>
            <a:off x="426720" y="5491079"/>
            <a:ext cx="113385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 Code: https://github.com/Goran17l/Goran17l/blob/main/10.%20Applied%20Data%20Science%20Capstone/04.%20Interactive%20Visual%20Analytics/SpaceX%20Machine%20Learning%20Prediction%20Part%205.ipynb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90EF1-A0B5-E427-62F5-FA9D9316BE5B}"/>
              </a:ext>
            </a:extLst>
          </p:cNvPr>
          <p:cNvSpPr txBox="1"/>
          <p:nvPr/>
        </p:nvSpPr>
        <p:spPr>
          <a:xfrm>
            <a:off x="335280" y="1641241"/>
            <a:ext cx="11521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Classification models used: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Logistic regression, Support vector machine, Decision tree and K nearest neighbours</a:t>
            </a:r>
          </a:p>
        </p:txBody>
      </p:sp>
    </p:spTree>
    <p:extLst>
      <p:ext uri="{BB962C8B-B14F-4D97-AF65-F5344CB8AC3E}">
        <p14:creationId xmlns:p14="http://schemas.microsoft.com/office/powerpoint/2010/main" val="3470389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Rocket launch">
            <a:extLst>
              <a:ext uri="{FF2B5EF4-FFF2-40B4-BE49-F238E27FC236}">
                <a16:creationId xmlns:a16="http://schemas.microsoft.com/office/drawing/2014/main" id="{79C01CE4-A7FF-B401-366F-0DFA1D64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2" r="5196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1F2DA-CF12-D31F-4BDD-E126CA5A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358338"/>
            <a:ext cx="4472921" cy="993114"/>
          </a:xfrm>
        </p:spPr>
        <p:txBody>
          <a:bodyPr>
            <a:normAutofit/>
          </a:bodyPr>
          <a:lstStyle/>
          <a:p>
            <a:r>
              <a:rPr lang="en-GB" sz="40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21C30-2690-5BCC-D2B2-8B25021B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803" y="1341266"/>
            <a:ext cx="4602803" cy="508764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RESULTS: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• SpaceX used 4 different launch sites.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• The first launches were done to Space X and NASA.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• AVG payload of F9 v1.1 booster is 2,928 kg.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• First success landing outcome happened in 2015.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• Almost 100% of mission outcomes were successful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• Two booster versions failed at landing in drone ships in 2015.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• The number of landing outcomes became as better as years passed. </a:t>
            </a:r>
          </a:p>
        </p:txBody>
      </p:sp>
    </p:spTree>
    <p:extLst>
      <p:ext uri="{BB962C8B-B14F-4D97-AF65-F5344CB8AC3E}">
        <p14:creationId xmlns:p14="http://schemas.microsoft.com/office/powerpoint/2010/main" val="390780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CCB41-3A29-1F78-2917-E49F775A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804073"/>
            <a:ext cx="4602152" cy="1345449"/>
          </a:xfrm>
        </p:spPr>
        <p:txBody>
          <a:bodyPr>
            <a:normAutofit/>
          </a:bodyPr>
          <a:lstStyle/>
          <a:p>
            <a:r>
              <a:rPr lang="en-GB" sz="4000"/>
              <a:t>RESULTS</a:t>
            </a:r>
          </a:p>
        </p:txBody>
      </p:sp>
      <p:pic>
        <p:nvPicPr>
          <p:cNvPr id="9" name="Picture 8" descr="A map with a road and a road sign&#10;&#10;Description automatically generated with medium confidence">
            <a:extLst>
              <a:ext uri="{FF2B5EF4-FFF2-40B4-BE49-F238E27FC236}">
                <a16:creationId xmlns:a16="http://schemas.microsoft.com/office/drawing/2014/main" id="{5933B7B3-9DE5-C7FD-6DC0-120C670C9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25" b="1"/>
          <a:stretch/>
        </p:blipFill>
        <p:spPr>
          <a:xfrm>
            <a:off x="920097" y="619331"/>
            <a:ext cx="4507733" cy="2729236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9FB3D29E-30C3-1FC9-0875-71BDF4434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" r="18872" b="1"/>
          <a:stretch/>
        </p:blipFill>
        <p:spPr>
          <a:xfrm>
            <a:off x="884955" y="3509433"/>
            <a:ext cx="4578017" cy="27717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07DD3-57AD-24AE-A30C-ECBE5A0D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303563"/>
            <a:ext cx="4602152" cy="3715424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analytics was used to identify launch sites which where the safest, and closest to the sea.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Most launches happens near the East Coast, like Miami.</a:t>
            </a:r>
          </a:p>
        </p:txBody>
      </p:sp>
    </p:spTree>
    <p:extLst>
      <p:ext uri="{BB962C8B-B14F-4D97-AF65-F5344CB8AC3E}">
        <p14:creationId xmlns:p14="http://schemas.microsoft.com/office/powerpoint/2010/main" val="2012168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F8C7-64E7-7AD3-BD3C-C7A0FD30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67DD-96B3-1384-3669-267C6D20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37360"/>
            <a:ext cx="10058400" cy="3849624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Predictive Analysis was inaccurate, however attempted.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6BD85-6814-19BF-D04D-355F5751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2490611"/>
            <a:ext cx="7144747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9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scopic view of cells">
            <a:extLst>
              <a:ext uri="{FF2B5EF4-FFF2-40B4-BE49-F238E27FC236}">
                <a16:creationId xmlns:a16="http://schemas.microsoft.com/office/drawing/2014/main" id="{353A5A24-455C-EE65-E15D-8312BF7D8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1458" b="13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CB684-37FE-13E2-2325-C48C62A9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/>
              <a:t>SECTION 2</a:t>
            </a:r>
            <a:br>
              <a:rPr lang="en-US" cap="all" spc="-100"/>
            </a:br>
            <a:br>
              <a:rPr lang="en-US" cap="all" spc="-100"/>
            </a:br>
            <a:r>
              <a:rPr lang="en-US" cap="all" spc="-100"/>
              <a:t>INSIGHTS DRAWN FROM EDA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064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A9329-61A1-91EC-F20E-02C9B464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3994"/>
            <a:ext cx="10058400" cy="1110006"/>
          </a:xfrm>
        </p:spPr>
        <p:txBody>
          <a:bodyPr/>
          <a:lstStyle/>
          <a:p>
            <a:pPr algn="ctr"/>
            <a:r>
              <a:rPr lang="en-GB" dirty="0"/>
              <a:t>Flight Number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DE752-C277-484C-BE3F-67E96AAB3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02" y="1371600"/>
            <a:ext cx="10994796" cy="1785594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CCAF5 SLC 40 can be considered the best looking at the graph, then VAFB SLC 4E, then at third, KSC LC39A.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With Orange representing successful launches, you can see the success rate improve with higher frequency of orange dots.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C5FED-1BA0-453A-0592-E046CA48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02" y="3157194"/>
            <a:ext cx="10994796" cy="30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0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AA3FC-5DBD-4E2C-A0C8-142CB1DB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pPr algn="ctr"/>
            <a:r>
              <a:rPr lang="en-GB" sz="4000" spc="-190" dirty="0">
                <a:uFill>
                  <a:solidFill>
                    <a:srgbClr val="7D7D7D"/>
                  </a:solidFill>
                </a:uFill>
              </a:rPr>
              <a:t>OUTLINE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45742-9E12-5CE4-CF44-E3F0EA5A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Executive Summary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Introduction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Methodology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Appendix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6E78B-2187-D496-DDCF-611CA5A6B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58" y="255102"/>
            <a:ext cx="6164511" cy="63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77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9D70-AF4B-AE44-EFDF-26B87CDE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3994"/>
            <a:ext cx="10058400" cy="1371600"/>
          </a:xfrm>
        </p:spPr>
        <p:txBody>
          <a:bodyPr/>
          <a:lstStyle/>
          <a:p>
            <a:pPr algn="ctr"/>
            <a:r>
              <a:rPr lang="en-GB" dirty="0"/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57273-C5A6-5212-7E33-01DD76949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59" y="1617954"/>
            <a:ext cx="10917581" cy="147828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Orange = Successful launches, with payloads over 9000kg, they have successful launches.</a:t>
            </a: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At 12000 kg, it is still successful but with the most success coming from the CCAFS SLC 40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1EE06-F3E3-5FB3-DEA1-F514A885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3017520"/>
            <a:ext cx="10917581" cy="31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404B-C6BE-9982-1220-91C4CB1A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D2954-FF12-16B2-607D-EF740F42B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81" y="2047198"/>
            <a:ext cx="5462218" cy="38496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biggest success rates happens to orbits: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ES-L1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GEO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HEO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SSO </a:t>
            </a:r>
          </a:p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All with a 1.0 </a:t>
            </a:r>
          </a:p>
          <a:p>
            <a:pPr marL="0" indent="0"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lowest being SO with 0, then GTO with 0.5, and ISS with 0.6. </a:t>
            </a:r>
          </a:p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rest fall in the median.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B6916-E7E9-DBAE-6C10-0D90052B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7198"/>
            <a:ext cx="5462219" cy="41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10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EFBA-1EA2-7BB9-BFAC-90460272D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8160"/>
            <a:ext cx="10058400" cy="1371600"/>
          </a:xfrm>
        </p:spPr>
        <p:txBody>
          <a:bodyPr/>
          <a:lstStyle/>
          <a:p>
            <a:pPr algn="ctr"/>
            <a:r>
              <a:rPr lang="en-GB" dirty="0"/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1413-F011-5462-9BC0-734C74110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89760"/>
            <a:ext cx="11125200" cy="1539240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Success rate is improving, can be justified with orange representing successful orbits.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VLEO seems to be improving with high increase of successful orbits after 60-100</a:t>
            </a:r>
            <a:r>
              <a:rPr lang="en-GB" sz="2400" dirty="0"/>
              <a:t>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B9FCC-7095-C08D-889D-6D598B8B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29000"/>
            <a:ext cx="11125200" cy="266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34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7A40-1627-3241-1034-E1F09793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Payload Mass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015BB-7CAC-194B-E848-FD708F6B7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84" y="1706880"/>
            <a:ext cx="10861430" cy="1588669"/>
          </a:xfrm>
        </p:spPr>
        <p:txBody>
          <a:bodyPr>
            <a:normAutofit fontScale="92500"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Little to no correlation between Payload mass and success rate to orbit GTO.</a:t>
            </a: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SO and GEO have the fewest launches, and subsequently launches to the orbit. </a:t>
            </a: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ISS Orbit seems to have the greatest payload in addition to rate of success.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B9B9C-65A9-B4F6-401A-2C3597F74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3"/>
          <a:stretch/>
        </p:blipFill>
        <p:spPr>
          <a:xfrm>
            <a:off x="665284" y="3341269"/>
            <a:ext cx="10861431" cy="27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7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34176391-FECA-CF86-6E6B-93BE2FCD0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70"/>
          <a:stretch/>
        </p:blipFill>
        <p:spPr>
          <a:xfrm>
            <a:off x="582639" y="578707"/>
            <a:ext cx="7882128" cy="57332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5342C-200B-FDFE-9111-372723C1C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pPr algn="ctr"/>
            <a:r>
              <a:rPr lang="en-GB" sz="2800" dirty="0"/>
              <a:t>Launch Success Yearly Trend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7F46C-BA01-7DD0-334B-3821F0593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350325"/>
            <a:ext cx="2312479" cy="384619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rate starting to increase in 2013 till 2020. </a:t>
            </a: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2010-2013 can be described as a stagnant period used to starting/ improving technology. </a:t>
            </a:r>
          </a:p>
        </p:txBody>
      </p:sp>
    </p:spTree>
    <p:extLst>
      <p:ext uri="{BB962C8B-B14F-4D97-AF65-F5344CB8AC3E}">
        <p14:creationId xmlns:p14="http://schemas.microsoft.com/office/powerpoint/2010/main" val="2828480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6D39BE-B8E2-4FCD-92BE-1E88F597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7AFA6-7F40-02FD-67D9-9EBA0F4A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All Launch Site Names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F67C31E-A067-584D-DAED-BF3E3171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12" y="2161487"/>
            <a:ext cx="2472926" cy="36326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3AB7C-F38D-828E-72B2-E1A911A64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798" y="2143696"/>
            <a:ext cx="7473670" cy="393192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From the gathered data, there seems to be four launch sites: 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CCAFS LC -40 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VAFB SLC – 4E 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KSC LC – 39A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CCAFS SLC – 40 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This information was obtained from “launch_site” dataset.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14715-E7B0-5F09-0F77-10ECA4FC767D}"/>
              </a:ext>
            </a:extLst>
          </p:cNvPr>
          <p:cNvSpPr txBox="1"/>
          <p:nvPr/>
        </p:nvSpPr>
        <p:spPr>
          <a:xfrm>
            <a:off x="4231622" y="5131153"/>
            <a:ext cx="73588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Source Code: https://github.com/Goran17l/Goran17l/blob/main/10.%20Applied%20Data%20Science%20Capstone/02.%20Data%20Wrangling/Complete%20the%20EDA%20with%20SQL.ipynb</a:t>
            </a:r>
          </a:p>
        </p:txBody>
      </p:sp>
    </p:spTree>
    <p:extLst>
      <p:ext uri="{BB962C8B-B14F-4D97-AF65-F5344CB8AC3E}">
        <p14:creationId xmlns:p14="http://schemas.microsoft.com/office/powerpoint/2010/main" val="221808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0C18E-E7B8-CDC9-47A1-49F233F1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GB" dirty="0"/>
              <a:t>Launch Site Names Begin with 'CCA'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CB9B-722C-1272-0054-57E5A3896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This shows the 5 records of the launch sites which begins with ‘CCA’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CCAFS LC -40 </a:t>
            </a:r>
          </a:p>
          <a:p>
            <a:endParaRPr lang="en-GB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80EC197B-F386-A92A-58C4-277344F6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912" y="1639778"/>
            <a:ext cx="1961545" cy="356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43A3-19A8-4184-D98D-699A34D4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Total Payload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0AAB-BBDE-7812-C1F7-21CF15BBB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This query is the total payload mass in Kg carried by NASA (customers). </a:t>
            </a: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CRS = Commercial Resupply Service</a:t>
            </a:r>
          </a:p>
          <a:p>
            <a:pPr marL="0" marR="5715" indent="0">
              <a:lnSpc>
                <a:spcPts val="2160"/>
              </a:lnSpc>
              <a:spcBef>
                <a:spcPts val="375"/>
              </a:spcBef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13844-68D2-2078-1393-48DE7318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048" y="3429000"/>
            <a:ext cx="6477904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6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8A7E-ABBE-3F16-3A72-0B467A4D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Average Payload Mass by F9 v1.1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403F-2261-C8BA-D10D-9CA65E74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117432"/>
            <a:ext cx="10058400" cy="835312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Average payload mass carried by booster version F9 v1.1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4F98A-26DE-C292-EC0A-A3A6C54B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26" y="2256919"/>
            <a:ext cx="8164148" cy="234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3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2804-FCC0-54FE-DE2A-145B4D98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First Successful Ground Landing Date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602E-55A9-226C-E3E7-C68C49278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First successful landing outcome on ground pad: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marR="135255" indent="0" algn="ctr">
              <a:lnSpc>
                <a:spcPct val="91800"/>
              </a:lnSpc>
              <a:spcBef>
                <a:spcPts val="300"/>
              </a:spcBef>
              <a:buNone/>
            </a:pPr>
            <a:r>
              <a:rPr lang="en-GB" sz="2400" spc="-5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query </a:t>
            </a:r>
            <a:r>
              <a:rPr lang="en-GB" sz="2400" spc="-5" dirty="0">
                <a:latin typeface="Arial" panose="020B0604020202020204" pitchFamily="34" charset="0"/>
                <a:cs typeface="Arial" panose="020B0604020202020204" pitchFamily="34" charset="0"/>
              </a:rPr>
              <a:t>returns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400" spc="-35" dirty="0">
                <a:latin typeface="Arial" panose="020B0604020202020204" pitchFamily="34" charset="0"/>
                <a:cs typeface="Arial" panose="020B0604020202020204" pitchFamily="34" charset="0"/>
              </a:rPr>
              <a:t>first  </a:t>
            </a:r>
            <a:r>
              <a:rPr lang="en-GB" sz="2400" spc="-5" dirty="0">
                <a:latin typeface="Arial" panose="020B0604020202020204" pitchFamily="34" charset="0"/>
                <a:cs typeface="Arial" panose="020B0604020202020204" pitchFamily="34" charset="0"/>
              </a:rPr>
              <a:t>successful </a:t>
            </a:r>
            <a:r>
              <a:rPr lang="en-GB" sz="2400" spc="-15" dirty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GB" sz="2400" spc="-5" dirty="0">
                <a:latin typeface="Arial" panose="020B0604020202020204" pitchFamily="34" charset="0"/>
                <a:cs typeface="Arial" panose="020B0604020202020204" pitchFamily="34" charset="0"/>
              </a:rPr>
              <a:t>pad</a:t>
            </a:r>
            <a:r>
              <a:rPr lang="en-GB" sz="2400" spc="-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landing  </a:t>
            </a:r>
            <a:r>
              <a:rPr lang="en-GB" sz="2400" spc="-25" dirty="0">
                <a:latin typeface="Arial" panose="020B0604020202020204" pitchFamily="34" charset="0"/>
                <a:cs typeface="Arial" panose="020B0604020202020204" pitchFamily="34" charset="0"/>
              </a:rPr>
              <a:t>date. The f</a:t>
            </a:r>
            <a:r>
              <a:rPr lang="en-GB" sz="2400" spc="-35" dirty="0">
                <a:latin typeface="Arial" panose="020B0604020202020204" pitchFamily="34" charset="0"/>
                <a:cs typeface="Arial" panose="020B0604020202020204" pitchFamily="34" charset="0"/>
              </a:rPr>
              <a:t>irst </a:t>
            </a:r>
            <a:r>
              <a:rPr lang="en-GB" sz="2400" spc="-15" dirty="0">
                <a:latin typeface="Arial" panose="020B0604020202020204" pitchFamily="34" charset="0"/>
                <a:cs typeface="Arial" panose="020B0604020202020204" pitchFamily="34" charset="0"/>
              </a:rPr>
              <a:t>ground </a:t>
            </a:r>
            <a:r>
              <a:rPr lang="en-GB" sz="2400" spc="-5" dirty="0">
                <a:latin typeface="Arial" panose="020B0604020202020204" pitchFamily="34" charset="0"/>
                <a:cs typeface="Arial" panose="020B0604020202020204" pitchFamily="34" charset="0"/>
              </a:rPr>
              <a:t>pad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  <a:r>
              <a:rPr lang="en-GB" sz="24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5" dirty="0">
                <a:latin typeface="Arial" panose="020B0604020202020204" pitchFamily="34" charset="0"/>
                <a:cs typeface="Arial" panose="020B0604020202020204" pitchFamily="34" charset="0"/>
              </a:rPr>
              <a:t>wasn’t until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end </a:t>
            </a:r>
            <a:r>
              <a:rPr lang="en-GB" sz="2400" spc="-5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24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2015.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2E69A-925A-CCB8-2F72-DA6AFB22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761186"/>
            <a:ext cx="6354062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9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0E01-F3E7-66B7-9F0D-F398AAA5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64286"/>
          </a:xfrm>
        </p:spPr>
        <p:txBody>
          <a:bodyPr/>
          <a:lstStyle/>
          <a:p>
            <a:pPr algn="ctr"/>
            <a:r>
              <a:rPr lang="en-GB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7AFA-4654-DF58-13C6-74CA4CE57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06880"/>
            <a:ext cx="10789920" cy="450852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methods of data collection was used to gather and analyze data from the public SpaceX API and SpaceX page: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using web scraping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Exploratory Data Analysis (EDA), including data wrangling, data visualization and interactive visual analytics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Machine Learning (</a:t>
            </a:r>
            <a:r>
              <a:rPr lang="en-US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Regression, Support Vector  Machine, Decision Tree Classifier, and K Nearest Neighbors)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allowed easiest identification of features to help predict the optimal chances of successful launchings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provided the best prediction modelling.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49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B2205-F81F-1293-DDE4-356488E6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GB" sz="3700" dirty="0"/>
              <a:t>Successful Drone Ship Landing with Payload between 4000 and 6000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1F7A3-9AF5-F0FD-2E0F-9A30D1771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3112168"/>
            <a:ext cx="6281928" cy="2922872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These are the boosters which have been successful in landing their drone ship while also having a payload mass greater than 4000, but less than 6000.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Using the filters asked, these are the 4 booter versions</a:t>
            </a:r>
            <a:r>
              <a:rPr lang="en-GB" dirty="0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EBFF391-9950-264C-2040-9220A1D5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653" y="1635998"/>
            <a:ext cx="2831247" cy="391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69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CE03-DD27-ED17-01EF-90370852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Total Number of Successful and Failure Mission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5E9F-57F3-2155-A84F-6B2D8D9B3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084" y="2314697"/>
            <a:ext cx="10603832" cy="821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Number of successful and unsuccessful missions: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5ACAB-47F9-D3ED-C432-E6FAB504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75287"/>
            <a:ext cx="10117651" cy="30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87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98AFE-6E7A-C1BC-D0F5-ADC05C7A1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29" y="2368140"/>
            <a:ext cx="6281928" cy="174418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Boosters Carried Maximum 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1227-43D2-63D9-CA1A-0EE3C1B5A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329" y="4112323"/>
            <a:ext cx="6281928" cy="8378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These are the boosters which have carried the maximum payload mass: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AE69A5-F431-F9CE-B00B-5CE47D14A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622" y="301912"/>
            <a:ext cx="1940478" cy="62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8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D39BE-B8E2-4FCD-92BE-1E88F597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0A062-7F94-385D-E579-046BCE7E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2015 Launch Records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ECAD9C-AF2B-F197-79E9-5314631B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465" y="2571624"/>
            <a:ext cx="4129069" cy="18083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0F55-3FAF-F549-8904-9FDA5B6B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364" y="1850136"/>
            <a:ext cx="10058400" cy="3931920"/>
          </a:xfrm>
        </p:spPr>
        <p:txBody>
          <a:bodyPr>
            <a:norm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These are the failed landing outcomes:</a:t>
            </a:r>
          </a:p>
          <a:p>
            <a:pPr algn="ctr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are only two occurrences in the data set where this occurs.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906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46E7-44F8-CD42-EEA0-883D0A94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377107"/>
            <a:ext cx="4957554" cy="2335614"/>
          </a:xfrm>
        </p:spPr>
        <p:txBody>
          <a:bodyPr>
            <a:normAutofit/>
          </a:bodyPr>
          <a:lstStyle/>
          <a:p>
            <a:pPr algn="ctr"/>
            <a:r>
              <a:rPr lang="en-GB" sz="3700" dirty="0"/>
              <a:t>Rank Landing Outcomes Between 2010-06-04 and 2017-03-20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7" name="Picture 6" descr="A screenshot of a number of words&#10;&#10;Description automatically generated">
            <a:extLst>
              <a:ext uri="{FF2B5EF4-FFF2-40B4-BE49-F238E27FC236}">
                <a16:creationId xmlns:a16="http://schemas.microsoft.com/office/drawing/2014/main" id="{9E77D67B-345B-BD0F-95D2-7CBA82821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25" y="1206900"/>
            <a:ext cx="4221499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7D1AA-3478-D063-26F7-BB063271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3063241"/>
            <a:ext cx="4957554" cy="297179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ranking of all landing outcomes between the date 2010-06-04 and 2017- 03-20.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are 10 occurrences of ‘no attempt’, implying that they are of significance.  </a:t>
            </a:r>
          </a:p>
        </p:txBody>
      </p:sp>
    </p:spTree>
    <p:extLst>
      <p:ext uri="{BB962C8B-B14F-4D97-AF65-F5344CB8AC3E}">
        <p14:creationId xmlns:p14="http://schemas.microsoft.com/office/powerpoint/2010/main" val="2168544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cket launch">
            <a:extLst>
              <a:ext uri="{FF2B5EF4-FFF2-40B4-BE49-F238E27FC236}">
                <a16:creationId xmlns:a16="http://schemas.microsoft.com/office/drawing/2014/main" id="{C0181B9A-9E56-C04D-6C99-20A6853B3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CFF10A9-48A8-49DE-BCC0-36CD4D61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9E6EC7A-73F0-4AA6-8CCE-7492D8F65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BD817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B6D77-4600-1F7E-4833-810510BB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0" y="1818777"/>
            <a:ext cx="8652938" cy="24615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br>
              <a:rPr lang="en-US" sz="2700" cap="all" spc="-100" dirty="0"/>
            </a:br>
            <a:br>
              <a:rPr lang="en-US" sz="2700" cap="all" spc="-100" dirty="0"/>
            </a:br>
            <a:br>
              <a:rPr lang="en-US" sz="2700" cap="all" spc="-100" dirty="0"/>
            </a:br>
            <a:r>
              <a:rPr lang="en-US" sz="6000" cap="all" spc="-100" dirty="0"/>
              <a:t>SECTION 4</a:t>
            </a:r>
            <a:br>
              <a:rPr lang="en-US" sz="6000" cap="all" spc="-100" dirty="0"/>
            </a:br>
            <a:br>
              <a:rPr lang="en-US" sz="6000" cap="all" spc="-100" dirty="0"/>
            </a:br>
            <a:r>
              <a:rPr lang="en-US" sz="6000" cap="all" spc="-100" dirty="0"/>
              <a:t>LAUNCH SITES PROXIMITIES ANALYSIS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97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6BAB-CA3F-4C9E-D84D-8EACA2DE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1300"/>
            <a:ext cx="10058400" cy="1371600"/>
          </a:xfrm>
        </p:spPr>
        <p:txBody>
          <a:bodyPr/>
          <a:lstStyle/>
          <a:p>
            <a:pPr algn="ctr"/>
            <a:r>
              <a:rPr lang="en-GB" dirty="0"/>
              <a:t>ALL LAUCH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D0E7-594A-4CA5-B01E-476EC2F46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0" y="1518397"/>
            <a:ext cx="8016240" cy="729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Launch sites are located near the coasts.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8AC773-C2B1-6B9C-4E12-D95B9853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2043938"/>
            <a:ext cx="8321040" cy="42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1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EFB630D8-FD29-1AC6-E77C-B32957B6D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52911-262F-50EE-226C-147138E1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3567774"/>
            <a:ext cx="4602152" cy="939074"/>
          </a:xfrm>
        </p:spPr>
        <p:txBody>
          <a:bodyPr>
            <a:normAutofit/>
          </a:bodyPr>
          <a:lstStyle/>
          <a:p>
            <a:pPr algn="ctr"/>
            <a:r>
              <a:rPr lang="en-GB" sz="3000" dirty="0"/>
              <a:t>LAUNCH OUTCOMES BY SITE</a:t>
            </a: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7F66A96-12C4-0F2C-8DF8-E0FC6CA42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8" r="6588" b="-3"/>
          <a:stretch/>
        </p:blipFill>
        <p:spPr>
          <a:xfrm>
            <a:off x="6487542" y="407586"/>
            <a:ext cx="5299768" cy="30214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16A50-AC9D-7A02-5F3B-9215610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4555671"/>
            <a:ext cx="4602152" cy="1463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Green = successful launches 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Red = failure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Example of CCAFS SLC - 40</a:t>
            </a:r>
          </a:p>
        </p:txBody>
      </p:sp>
    </p:spTree>
    <p:extLst>
      <p:ext uri="{BB962C8B-B14F-4D97-AF65-F5344CB8AC3E}">
        <p14:creationId xmlns:p14="http://schemas.microsoft.com/office/powerpoint/2010/main" val="1299028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with a road and a blue line&#10;&#10;Description automatically generated with medium confidence">
            <a:extLst>
              <a:ext uri="{FF2B5EF4-FFF2-40B4-BE49-F238E27FC236}">
                <a16:creationId xmlns:a16="http://schemas.microsoft.com/office/drawing/2014/main" id="{4B8C96AC-50BC-829B-A275-E24A4B1F1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36" b="7216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2E85C-8FC9-335A-1C2A-D2E62D86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LOGISTICS AND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98DF-C3F3-BED7-7315-A164B8736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20"/>
            <a:ext cx="4602152" cy="34800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Launch site is located quite close to road, and away from inhabited areas making it a good location. </a:t>
            </a:r>
          </a:p>
        </p:txBody>
      </p:sp>
    </p:spTree>
    <p:extLst>
      <p:ext uri="{BB962C8B-B14F-4D97-AF65-F5344CB8AC3E}">
        <p14:creationId xmlns:p14="http://schemas.microsoft.com/office/powerpoint/2010/main" val="2341189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man finger on stock market charts">
            <a:extLst>
              <a:ext uri="{FF2B5EF4-FFF2-40B4-BE49-F238E27FC236}">
                <a16:creationId xmlns:a16="http://schemas.microsoft.com/office/drawing/2014/main" id="{8F7B052A-7512-0ECA-0326-B397A531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9546" b="6184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915E7-C546-A80C-4E0F-DC8960C34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22" y="2145284"/>
            <a:ext cx="10527454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b="1" cap="all" spc="-100" dirty="0">
                <a:solidFill>
                  <a:schemeClr val="bg1"/>
                </a:solidFill>
              </a:rPr>
              <a:t>SECTION 5</a:t>
            </a:r>
            <a:br>
              <a:rPr lang="en-US" sz="6000" b="1" cap="all" spc="-100" dirty="0">
                <a:solidFill>
                  <a:schemeClr val="bg1"/>
                </a:solidFill>
              </a:rPr>
            </a:br>
            <a:br>
              <a:rPr lang="en-US" sz="6000" b="1" cap="all" spc="-100" dirty="0">
                <a:solidFill>
                  <a:schemeClr val="bg1"/>
                </a:solidFill>
              </a:rPr>
            </a:br>
            <a:r>
              <a:rPr lang="en-US" sz="6000" b="1" cap="all" spc="-100" dirty="0">
                <a:solidFill>
                  <a:schemeClr val="bg1"/>
                </a:solidFill>
              </a:rPr>
              <a:t>BUILD A DASHBOARD WITH PLOTLY DASH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8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1280-63B5-BE74-A21E-8BEF32DC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800" dirty="0">
                <a:solidFill>
                  <a:schemeClr val="tx1"/>
                </a:solidFill>
              </a:rPr>
              <a:t>INTRODUCTION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4A951-214F-0FE9-B63E-D0C34EECA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7840"/>
            <a:ext cx="10058400" cy="38496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OBJECTIVES: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To evaluate the capability of a new Space company (SPACE Y) to compete/ rival with Space X. 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Aiming to find the most pragmatic way to minimise total costs with total budget of $62 million, for launch by using machine learning to predict successful landings during the first stage of rocket launches.</a:t>
            </a: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Finding out what makes the best location to create a launch site.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538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0BF7-70FF-31A7-F33C-79E3D807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0263"/>
            <a:ext cx="10058400" cy="1018771"/>
          </a:xfrm>
        </p:spPr>
        <p:txBody>
          <a:bodyPr/>
          <a:lstStyle/>
          <a:p>
            <a:pPr algn="ctr"/>
            <a:r>
              <a:rPr lang="en-GB" dirty="0"/>
              <a:t>SUCCESSFUL LAUNCHES BY SITE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AF77-0523-9FE3-8EF9-E2373AC5F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57" y="1298708"/>
            <a:ext cx="10720086" cy="101877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Location of launches in relation to successful launches.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This factor should be included as KSC LC – 39A seems to have the highest success rate.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9D3C16-76A2-5672-E0C2-2B5E251C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4" y="2366551"/>
            <a:ext cx="10861372" cy="38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56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FA54-07F5-2E03-E9F1-F1A3E9EF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642594"/>
            <a:ext cx="11196320" cy="110492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LAUNCH SUCCESS RATIO FOR KSC LC-39A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C1819-764D-CF72-3EC3-44E1528C4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480" y="1635760"/>
            <a:ext cx="10058400" cy="501807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KSC LC – 39A has a success rate of 76.9% which is represented by blue.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481DC-E01B-C7E3-0D56-C4C3A10A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6" y="2340767"/>
            <a:ext cx="9892148" cy="37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85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6F7F177-4AE8-4934-A7F6-B3910259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69E57-D699-ED86-6895-8B41F8486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1" y="867378"/>
            <a:ext cx="7655724" cy="113187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US" sz="3200" cap="all" spc="-100" dirty="0"/>
              <a:t>PAYLOAD VS. LAUNCH OUTCOME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1A75EC-B784-A76C-47D3-27A016DCF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99" y="2627309"/>
            <a:ext cx="10756989" cy="3594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7F00-8575-67AB-55F9-0A12602E1A08}"/>
              </a:ext>
            </a:extLst>
          </p:cNvPr>
          <p:cNvSpPr txBox="1"/>
          <p:nvPr/>
        </p:nvSpPr>
        <p:spPr>
          <a:xfrm>
            <a:off x="2158835" y="1722147"/>
            <a:ext cx="8506689" cy="640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917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Plotly dashboard has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800" spc="-25" dirty="0">
                <a:latin typeface="Arial" panose="020B0604020202020204" pitchFamily="34" charset="0"/>
                <a:cs typeface="Arial" panose="020B0604020202020204" pitchFamily="34" charset="0"/>
              </a:rPr>
              <a:t>Payload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range </a:t>
            </a:r>
            <a:r>
              <a:rPr lang="en-GB" sz="1800" spc="-60" dirty="0">
                <a:latin typeface="Arial" panose="020B0604020202020204" pitchFamily="34" charset="0"/>
                <a:cs typeface="Arial" panose="020B0604020202020204" pitchFamily="34" charset="0"/>
              </a:rPr>
              <a:t>selector. </a:t>
            </a:r>
          </a:p>
          <a:p>
            <a:pPr marL="298450" marR="5080" indent="-285750">
              <a:lnSpc>
                <a:spcPct val="917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Payloads under 6,000kg and FT boosters are the most successful combination. 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5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F5A1C8F-E966-0421-1013-DFBD95A98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20" b="1451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C205A-6990-8F93-7CEC-2571FA3D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153" y="1999250"/>
            <a:ext cx="8637694" cy="43079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b="1" cap="all" spc="-100" dirty="0">
                <a:solidFill>
                  <a:schemeClr val="bg1"/>
                </a:solidFill>
              </a:rPr>
              <a:t>SECTION 6</a:t>
            </a:r>
            <a:br>
              <a:rPr lang="en-US" sz="6000" b="1" cap="all" spc="-100" dirty="0">
                <a:solidFill>
                  <a:schemeClr val="bg1"/>
                </a:solidFill>
              </a:rPr>
            </a:br>
            <a:br>
              <a:rPr lang="en-US" sz="6000" b="1" cap="all" spc="-100" dirty="0">
                <a:solidFill>
                  <a:schemeClr val="bg1"/>
                </a:solidFill>
              </a:rPr>
            </a:br>
            <a:r>
              <a:rPr lang="en-US" sz="6000" b="1" cap="all" spc="-100" dirty="0">
                <a:solidFill>
                  <a:schemeClr val="bg1"/>
                </a:solidFill>
              </a:rPr>
              <a:t>PREDICTIVE ANALYSIS (CLASSIFICATION)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29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B084-2759-3F65-DB97-BD8E3CD45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1377867"/>
            <a:ext cx="4957553" cy="1645920"/>
          </a:xfrm>
        </p:spPr>
        <p:txBody>
          <a:bodyPr>
            <a:normAutofit fontScale="90000"/>
          </a:bodyPr>
          <a:lstStyle/>
          <a:p>
            <a:pPr algn="ctr"/>
            <a:br>
              <a:rPr lang="en-GB" dirty="0"/>
            </a:br>
            <a:r>
              <a:rPr lang="en-GB" dirty="0"/>
              <a:t>CLASSIFICATION ACCURACY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A0F8C-1BEE-8BA2-5CDF-A5886B11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284811"/>
            <a:ext cx="4414438" cy="2306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981D9-C552-2014-6FDD-886B9BD3A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3596639"/>
            <a:ext cx="4957554" cy="243839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Overall, classification was not accurate as graph was unbale to represent which method performed the best. </a:t>
            </a:r>
          </a:p>
        </p:txBody>
      </p:sp>
    </p:spTree>
    <p:extLst>
      <p:ext uri="{BB962C8B-B14F-4D97-AF65-F5344CB8AC3E}">
        <p14:creationId xmlns:p14="http://schemas.microsoft.com/office/powerpoint/2010/main" val="3029689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45BD-89EB-65C5-543B-DC2F77139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240" y="905256"/>
            <a:ext cx="9712960" cy="92496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CONFUSION MATRIX OF DECISION TREE CLASSIFIER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8CF9-9DD7-672F-3F7D-13470A43B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3119" y="1830220"/>
            <a:ext cx="4359087" cy="4395422"/>
          </a:xfrm>
        </p:spPr>
        <p:txBody>
          <a:bodyPr/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Matrix shows the quantity of true positive and true negative compared to the incorrect answers.</a:t>
            </a: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GB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The confusion </a:t>
            </a:r>
            <a:r>
              <a:rPr lang="en-GB" sz="1800" spc="-10" dirty="0">
                <a:latin typeface="Arial" panose="020B0604020202020204" pitchFamily="34" charset="0"/>
                <a:cs typeface="Arial" panose="020B0604020202020204" pitchFamily="34" charset="0"/>
              </a:rPr>
              <a:t>matrix is similar </a:t>
            </a:r>
            <a:r>
              <a:rPr lang="en-GB" spc="-20" dirty="0">
                <a:latin typeface="Arial" panose="020B0604020202020204" pitchFamily="34" charset="0"/>
                <a:cs typeface="Arial" panose="020B0604020202020204" pitchFamily="34" charset="0"/>
              </a:rPr>
              <a:t>throughout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models. </a:t>
            </a:r>
          </a:p>
          <a:p>
            <a:pPr marL="0" marR="158750" indent="0">
              <a:lnSpc>
                <a:spcPct val="112500"/>
              </a:lnSpc>
              <a:spcBef>
                <a:spcPts val="100"/>
              </a:spcBef>
              <a:buNone/>
            </a:pPr>
            <a:endParaRPr lang="en-GB" sz="18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GB" spc="-5" dirty="0">
                <a:latin typeface="Arial" panose="020B0604020202020204" pitchFamily="34" charset="0"/>
                <a:cs typeface="Arial" panose="020B0604020202020204" pitchFamily="34" charset="0"/>
              </a:rPr>
              <a:t>There was a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prediction of 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successful </a:t>
            </a:r>
            <a:r>
              <a:rPr lang="en-GB" sz="1800" spc="-10" dirty="0">
                <a:latin typeface="Arial" panose="020B0604020202020204" pitchFamily="34" charset="0"/>
                <a:cs typeface="Arial" panose="020B0604020202020204" pitchFamily="34" charset="0"/>
              </a:rPr>
              <a:t>landings, which 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occurred</a:t>
            </a:r>
            <a:r>
              <a:rPr lang="en-GB" sz="1800" spc="-1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spc="-15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predicted 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unsuccessful </a:t>
            </a:r>
            <a:r>
              <a:rPr lang="en-GB" sz="1800" spc="-10" dirty="0">
                <a:latin typeface="Arial" panose="020B0604020202020204" pitchFamily="34" charset="0"/>
                <a:cs typeface="Arial" panose="020B0604020202020204" pitchFamily="34" charset="0"/>
              </a:rPr>
              <a:t>landings 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when the true label </a:t>
            </a:r>
            <a:r>
              <a:rPr lang="en-GB" sz="1800" spc="-15" dirty="0"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unsuccessful</a:t>
            </a:r>
            <a:r>
              <a:rPr lang="en-GB" sz="1800" spc="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spc="-10" dirty="0">
                <a:latin typeface="Arial" panose="020B0604020202020204" pitchFamily="34" charset="0"/>
                <a:cs typeface="Arial" panose="020B0604020202020204" pitchFamily="34" charset="0"/>
              </a:rPr>
              <a:t>landing.</a:t>
            </a: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80148-01A0-2966-9C6C-0F3993CF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93" y="1830220"/>
            <a:ext cx="6218367" cy="439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4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6D67-0E34-99D8-4087-F58C8370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B0104-8229-D9A6-8801-92B96EE2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7840"/>
            <a:ext cx="10058400" cy="4184904"/>
          </a:xfrm>
        </p:spPr>
        <p:txBody>
          <a:bodyPr>
            <a:norm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pc="-5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machine learning </a:t>
            </a:r>
            <a:r>
              <a:rPr lang="en-GB" sz="1800" spc="-25" dirty="0">
                <a:latin typeface="Arial" panose="020B0604020202020204" pitchFamily="34" charset="0"/>
                <a:cs typeface="Arial" panose="020B0604020202020204" pitchFamily="34" charset="0"/>
              </a:rPr>
              <a:t>for ‘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Space Y’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bid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against</a:t>
            </a:r>
            <a:r>
              <a:rPr lang="en-GB" sz="1800" spc="-70" dirty="0">
                <a:latin typeface="Arial" panose="020B0604020202020204" pitchFamily="34" charset="0"/>
                <a:cs typeface="Arial" panose="020B0604020202020204" pitchFamily="34" charset="0"/>
              </a:rPr>
              <a:t> ‘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SpaceX’ and </a:t>
            </a:r>
            <a:r>
              <a:rPr lang="en-GB" spc="-5" dirty="0">
                <a:latin typeface="Arial" panose="020B0604020202020204" pitchFamily="34" charset="0"/>
                <a:cs typeface="Arial" panose="020B0604020202020204" pitchFamily="34" charset="0"/>
              </a:rPr>
              <a:t>try to </a:t>
            </a:r>
            <a:r>
              <a:rPr lang="en-GB" sz="1800" spc="-35" dirty="0">
                <a:latin typeface="Arial" panose="020B0604020202020204" pitchFamily="34" charset="0"/>
                <a:cs typeface="Arial" panose="020B0604020202020204" pitchFamily="34" charset="0"/>
              </a:rPr>
              <a:t>save 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$100 million</a:t>
            </a:r>
            <a:r>
              <a:rPr lang="en-GB" sz="1800"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USD for the company. </a:t>
            </a:r>
          </a:p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" indent="-183515">
              <a:spcBef>
                <a:spcPts val="409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Overall, the best launch site is KSC LC-39A. </a:t>
            </a:r>
          </a:p>
          <a:p>
            <a:pPr marL="195580" indent="-183515">
              <a:spcBef>
                <a:spcPts val="409"/>
              </a:spcBef>
              <a:buClr>
                <a:srgbClr val="E28312"/>
              </a:buClr>
              <a:tabLst>
                <a:tab pos="196215" algn="l"/>
              </a:tabLst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" indent="-183515">
              <a:spcBef>
                <a:spcPts val="409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Most of mission outcomes were successful, and the landing outcomes seemed to improve over time, with launches weighing above 7,000kg being the safest and being able to orbit. </a:t>
            </a:r>
          </a:p>
          <a:p>
            <a:pPr marL="195580" indent="-183515">
              <a:spcBef>
                <a:spcPts val="409"/>
              </a:spcBef>
              <a:buClr>
                <a:srgbClr val="E28312"/>
              </a:buClr>
              <a:tabLst>
                <a:tab pos="196215" algn="l"/>
              </a:tabLst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" indent="-183515">
              <a:spcBef>
                <a:spcPts val="409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Decision Tree Classifier can be used to predict successful landings and increase profits.</a:t>
            </a:r>
          </a:p>
          <a:p>
            <a:pPr marL="195580" indent="-183515">
              <a:spcBef>
                <a:spcPts val="409"/>
              </a:spcBef>
              <a:buClr>
                <a:srgbClr val="E28312"/>
              </a:buClr>
              <a:tabLst>
                <a:tab pos="196215" algn="l"/>
              </a:tabLst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" indent="-183515">
              <a:spcBef>
                <a:spcPts val="409"/>
              </a:spcBef>
              <a:buClr>
                <a:srgbClr val="E28312"/>
              </a:buClr>
              <a:tabLst>
                <a:tab pos="196215" algn="l"/>
              </a:tabLst>
            </a:pPr>
            <a:r>
              <a:rPr lang="en-GB" sz="1800" spc="-25" dirty="0">
                <a:latin typeface="Arial" panose="020B0604020202020204" pitchFamily="34" charset="0"/>
                <a:cs typeface="Arial" panose="020B0604020202020204" pitchFamily="34" charset="0"/>
              </a:rPr>
              <a:t>Next time, more data 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GB" sz="1800" spc="-5" dirty="0">
                <a:latin typeface="Arial" panose="020B0604020202020204" pitchFamily="34" charset="0"/>
                <a:cs typeface="Arial" panose="020B0604020202020204" pitchFamily="34" charset="0"/>
              </a:rPr>
              <a:t>collected </a:t>
            </a:r>
            <a:r>
              <a:rPr lang="en-GB" sz="1800" spc="-20" dirty="0">
                <a:latin typeface="Arial" panose="020B0604020202020204" pitchFamily="34" charset="0"/>
                <a:cs typeface="Arial" panose="020B0604020202020204" pitchFamily="34" charset="0"/>
              </a:rPr>
              <a:t>to create a </a:t>
            </a:r>
            <a:r>
              <a:rPr lang="en-GB" sz="1800" spc="-25" dirty="0">
                <a:latin typeface="Arial" panose="020B0604020202020204" pitchFamily="34" charset="0"/>
                <a:cs typeface="Arial" panose="020B0604020202020204" pitchFamily="34" charset="0"/>
              </a:rPr>
              <a:t>better sample to improve overall accuracy of the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15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A5F9-0806-837D-EBB4-5D87D5C1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7D4D7-DA9C-DB92-2A41-5947D69DE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103120"/>
            <a:ext cx="10454640" cy="3849624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uFill>
                  <a:solidFill>
                    <a:srgbClr val="40404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- GitHub </a:t>
            </a:r>
            <a:r>
              <a:rPr lang="en-GB" spc="-10" dirty="0">
                <a:uFill>
                  <a:solidFill>
                    <a:srgbClr val="40404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en-GB" spc="-40" dirty="0">
                <a:uFill>
                  <a:solidFill>
                    <a:srgbClr val="40404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pc="-5" dirty="0">
                <a:uFill>
                  <a:solidFill>
                    <a:srgbClr val="40404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url: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https://github.com/Goran17l/Goran17l/tree/main/10.%20Applied%20Data%20Science%20Capstone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 Folium maps didn’t appear on GitHub, hence using screenshots.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88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Blue award ribbon">
            <a:extLst>
              <a:ext uri="{FF2B5EF4-FFF2-40B4-BE49-F238E27FC236}">
                <a16:creationId xmlns:a16="http://schemas.microsoft.com/office/drawing/2014/main" id="{496EE801-5EEF-199A-0BD0-3588C9FC4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D99E5-7069-51B9-1DF0-5D1A88E4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2091263"/>
            <a:ext cx="8652938" cy="2461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cap="all" spc="-100" dirty="0"/>
              <a:t>THANK YOU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622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wireframe of a grid with blue and purple dots&#10;&#10;Description automatically generated">
            <a:extLst>
              <a:ext uri="{FF2B5EF4-FFF2-40B4-BE49-F238E27FC236}">
                <a16:creationId xmlns:a16="http://schemas.microsoft.com/office/drawing/2014/main" id="{936122A1-80CF-209C-6D0D-434292FE5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8685" b="13623"/>
          <a:stretch/>
        </p:blipFill>
        <p:spPr>
          <a:xfrm>
            <a:off x="6094" y="-14210"/>
            <a:ext cx="12191999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1745E-8A05-226D-97B1-09F70E7C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85" y="2774282"/>
            <a:ext cx="11548532" cy="16120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9600" cap="all" spc="-100" dirty="0">
                <a:solidFill>
                  <a:schemeClr val="bg1"/>
                </a:solidFill>
                <a:uFill>
                  <a:solidFill>
                    <a:srgbClr val="7D7D7D"/>
                  </a:solidFill>
                </a:uFill>
              </a:rPr>
              <a:t>METHODOLOGY</a:t>
            </a:r>
            <a:endParaRPr lang="en-US" sz="9600" cap="all" spc="-1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61FD1-D60F-F7CE-AE34-3912E10F4C81}"/>
              </a:ext>
            </a:extLst>
          </p:cNvPr>
          <p:cNvSpPr txBox="1"/>
          <p:nvPr/>
        </p:nvSpPr>
        <p:spPr>
          <a:xfrm>
            <a:off x="918125" y="5645709"/>
            <a:ext cx="103496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3200" i="0" u="none" strike="noStrike" kern="1200" cap="none" spc="-16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 OVERVIEW </a:t>
            </a:r>
            <a:r>
              <a:rPr kumimoji="0" lang="en-GB" sz="3200" i="0" u="none" strike="noStrike" kern="1200" cap="none" spc="-28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kumimoji="0" lang="en-GB" sz="3200" i="0" u="none" strike="noStrike" kern="1200" cap="none" spc="-3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kumimoji="0" lang="en-GB" sz="3200" i="0" u="none" strike="noStrike" kern="1200" cap="none" spc="-1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COLLECTION, </a:t>
            </a:r>
            <a:r>
              <a:rPr kumimoji="0" lang="en-GB" sz="3200" i="0" u="none" strike="noStrike" kern="1200" cap="none" spc="-9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WRANGLING,</a:t>
            </a:r>
            <a:r>
              <a:rPr kumimoji="0" lang="en-GB" sz="3200" i="0" u="none" strike="noStrike" kern="1200" cap="none" spc="-1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GB" sz="3200" i="0" u="none" strike="noStrike" kern="1200" cap="none" spc="-10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VISUALIZATIONS,</a:t>
            </a:r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GB" sz="3200" i="0" u="none" strike="noStrike" kern="1200" cap="none" spc="-16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DASHBOARD, </a:t>
            </a:r>
            <a:r>
              <a:rPr kumimoji="0" lang="en-GB" sz="3200" i="0" u="none" strike="noStrike" kern="1200" cap="none" spc="-15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3200" spc="-15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GB" sz="3200" i="0" u="none" strike="noStrike" kern="1200" cap="none" spc="-14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kumimoji="0" lang="en-GB" sz="320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4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D69F-6BEA-E1E8-8C76-92DFC8A8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2712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METHODOLOGY: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3DB9-B52F-121B-4420-3C0EB4F6A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447800"/>
            <a:ext cx="10927080" cy="4767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Data collection methodology: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from Space X was acquired from 2 sources: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Space X API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Web Scraping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wrangling was performed by collecting data and simulating a landing outcome based on the outcome data set, after analysing and summarising the data features.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(EDA) was conducted using visualizations/SQL.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Created interactive visual analytics using Folium and Plotly Dash.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Used classification models to perform predictive analysis: 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Normalized data was divided in training/test data sets and assessed into different classification models, with each then being evaluated.</a:t>
            </a:r>
          </a:p>
        </p:txBody>
      </p:sp>
    </p:spTree>
    <p:extLst>
      <p:ext uri="{BB962C8B-B14F-4D97-AF65-F5344CB8AC3E}">
        <p14:creationId xmlns:p14="http://schemas.microsoft.com/office/powerpoint/2010/main" val="419441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293D-1147-1EAD-70F7-13D944A1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DATA COLLECTION – SpaceX API: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1211-1BA0-218B-A1B8-BA46AFB5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078" y="2603525"/>
            <a:ext cx="7103046" cy="211223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SpaceX offers a public API from where data can be obtained and then used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This API was used according to the flowchart beside and then data is persisted</a:t>
            </a:r>
          </a:p>
        </p:txBody>
      </p:sp>
      <p:sp>
        <p:nvSpPr>
          <p:cNvPr id="98" name="object 6">
            <a:extLst>
              <a:ext uri="{FF2B5EF4-FFF2-40B4-BE49-F238E27FC236}">
                <a16:creationId xmlns:a16="http://schemas.microsoft.com/office/drawing/2014/main" id="{1960BDB3-36B0-FB41-CBD9-9F9DFA4E6547}"/>
              </a:ext>
            </a:extLst>
          </p:cNvPr>
          <p:cNvSpPr/>
          <p:nvPr/>
        </p:nvSpPr>
        <p:spPr>
          <a:xfrm>
            <a:off x="10103419" y="2461259"/>
            <a:ext cx="237744" cy="1389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9" name="object 7">
            <a:extLst>
              <a:ext uri="{FF2B5EF4-FFF2-40B4-BE49-F238E27FC236}">
                <a16:creationId xmlns:a16="http://schemas.microsoft.com/office/drawing/2014/main" id="{57B16A09-34DD-FAB8-148A-EE055898DD01}"/>
              </a:ext>
            </a:extLst>
          </p:cNvPr>
          <p:cNvGrpSpPr/>
          <p:nvPr/>
        </p:nvGrpSpPr>
        <p:grpSpPr>
          <a:xfrm>
            <a:off x="9251634" y="1859304"/>
            <a:ext cx="1851660" cy="1712975"/>
            <a:chOff x="4782311" y="1478280"/>
            <a:chExt cx="1851660" cy="1712975"/>
          </a:xfrm>
        </p:grpSpPr>
        <p:sp>
          <p:nvSpPr>
            <p:cNvPr id="100" name="object 8">
              <a:extLst>
                <a:ext uri="{FF2B5EF4-FFF2-40B4-BE49-F238E27FC236}">
                  <a16:creationId xmlns:a16="http://schemas.microsoft.com/office/drawing/2014/main" id="{6090DCA1-FF43-945C-454F-F8079A296C79}"/>
                </a:ext>
              </a:extLst>
            </p:cNvPr>
            <p:cNvSpPr/>
            <p:nvPr/>
          </p:nvSpPr>
          <p:spPr>
            <a:xfrm>
              <a:off x="5676707" y="1871471"/>
              <a:ext cx="158496" cy="13197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9">
              <a:extLst>
                <a:ext uri="{FF2B5EF4-FFF2-40B4-BE49-F238E27FC236}">
                  <a16:creationId xmlns:a16="http://schemas.microsoft.com/office/drawing/2014/main" id="{76D2F727-EE1A-F9F6-F047-164F265AFE5A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">
              <a:extLst>
                <a:ext uri="{FF2B5EF4-FFF2-40B4-BE49-F238E27FC236}">
                  <a16:creationId xmlns:a16="http://schemas.microsoft.com/office/drawing/2014/main" id="{802AB7FF-19FF-8288-55C9-1CE45EC431B4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5" name="object 34">
            <a:extLst>
              <a:ext uri="{FF2B5EF4-FFF2-40B4-BE49-F238E27FC236}">
                <a16:creationId xmlns:a16="http://schemas.microsoft.com/office/drawing/2014/main" id="{92C68F5E-CE3C-21BC-064C-0DAF9F45482B}"/>
              </a:ext>
            </a:extLst>
          </p:cNvPr>
          <p:cNvGrpSpPr/>
          <p:nvPr/>
        </p:nvGrpSpPr>
        <p:grpSpPr>
          <a:xfrm>
            <a:off x="9255251" y="3872483"/>
            <a:ext cx="1851659" cy="2179319"/>
            <a:chOff x="6579675" y="1744979"/>
            <a:chExt cx="1851659" cy="2179319"/>
          </a:xfrm>
        </p:grpSpPr>
        <p:sp>
          <p:nvSpPr>
            <p:cNvPr id="106" name="object 35">
              <a:extLst>
                <a:ext uri="{FF2B5EF4-FFF2-40B4-BE49-F238E27FC236}">
                  <a16:creationId xmlns:a16="http://schemas.microsoft.com/office/drawing/2014/main" id="{4AC5C3F0-95A0-B9AB-9CE4-10C9B1D52406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36">
              <a:extLst>
                <a:ext uri="{FF2B5EF4-FFF2-40B4-BE49-F238E27FC236}">
                  <a16:creationId xmlns:a16="http://schemas.microsoft.com/office/drawing/2014/main" id="{C9A7289C-82AF-5D63-9B97-E0A2AF0B7428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37">
              <a:extLst>
                <a:ext uri="{FF2B5EF4-FFF2-40B4-BE49-F238E27FC236}">
                  <a16:creationId xmlns:a16="http://schemas.microsoft.com/office/drawing/2014/main" id="{7C009238-CB51-DE7A-2173-A6EF14754352}"/>
                </a:ext>
              </a:extLst>
            </p:cNvPr>
            <p:cNvSpPr/>
            <p:nvPr/>
          </p:nvSpPr>
          <p:spPr>
            <a:xfrm>
              <a:off x="6579675" y="2781298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160C672F-1846-3028-0A63-0CFB4B3E2585}"/>
              </a:ext>
            </a:extLst>
          </p:cNvPr>
          <p:cNvSpPr/>
          <p:nvPr/>
        </p:nvSpPr>
        <p:spPr>
          <a:xfrm>
            <a:off x="9290198" y="1886080"/>
            <a:ext cx="1772412" cy="10749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object 12">
            <a:extLst>
              <a:ext uri="{FF2B5EF4-FFF2-40B4-BE49-F238E27FC236}">
                <a16:creationId xmlns:a16="http://schemas.microsoft.com/office/drawing/2014/main" id="{9E3FD8C2-A365-C0A3-8CB0-9E3D9ED74BCD}"/>
              </a:ext>
            </a:extLst>
          </p:cNvPr>
          <p:cNvSpPr txBox="1"/>
          <p:nvPr/>
        </p:nvSpPr>
        <p:spPr>
          <a:xfrm>
            <a:off x="9540682" y="2224862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E773C78A-95C0-38B4-BBC6-3B5B9ED31AEB}"/>
              </a:ext>
            </a:extLst>
          </p:cNvPr>
          <p:cNvSpPr/>
          <p:nvPr/>
        </p:nvSpPr>
        <p:spPr>
          <a:xfrm>
            <a:off x="9269856" y="3440001"/>
            <a:ext cx="1813096" cy="10719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bject 47">
            <a:extLst>
              <a:ext uri="{FF2B5EF4-FFF2-40B4-BE49-F238E27FC236}">
                <a16:creationId xmlns:a16="http://schemas.microsoft.com/office/drawing/2014/main" id="{8CAC79D6-3F67-0F80-50C1-AA82F82DB722}"/>
              </a:ext>
            </a:extLst>
          </p:cNvPr>
          <p:cNvSpPr txBox="1">
            <a:spLocks/>
          </p:cNvSpPr>
          <p:nvPr/>
        </p:nvSpPr>
        <p:spPr>
          <a:xfrm>
            <a:off x="9480714" y="3659644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GB" sz="1500" kern="0" spc="-5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GB" sz="1500" kern="0" spc="-10" dirty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GB" sz="1500" kern="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GB" sz="1500" kern="0" spc="-5" dirty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GB" sz="1500" kern="0" dirty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GB" sz="1500" kern="0" spc="-2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GB" sz="1500" kern="0" dirty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GB" sz="1500" kern="0" dirty="0">
              <a:latin typeface="Carlito"/>
              <a:cs typeface="Carlito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F2B89CFF-47E6-E598-1D70-53D319CF7C31}"/>
              </a:ext>
            </a:extLst>
          </p:cNvPr>
          <p:cNvSpPr/>
          <p:nvPr/>
        </p:nvSpPr>
        <p:spPr>
          <a:xfrm>
            <a:off x="9269856" y="4927714"/>
            <a:ext cx="1813096" cy="11021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bject 40">
            <a:extLst>
              <a:ext uri="{FF2B5EF4-FFF2-40B4-BE49-F238E27FC236}">
                <a16:creationId xmlns:a16="http://schemas.microsoft.com/office/drawing/2014/main" id="{DEB724D3-235B-1A7F-5C1A-6D2564348872}"/>
              </a:ext>
            </a:extLst>
          </p:cNvPr>
          <p:cNvSpPr txBox="1"/>
          <p:nvPr/>
        </p:nvSpPr>
        <p:spPr>
          <a:xfrm>
            <a:off x="9529321" y="5244254"/>
            <a:ext cx="1492885" cy="446917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lang="en-GB" sz="1500" spc="-5" dirty="0">
                <a:solidFill>
                  <a:srgbClr val="FFFFFF"/>
                </a:solidFill>
                <a:latin typeface="Carlito"/>
                <a:cs typeface="Carlito"/>
              </a:rPr>
              <a:t>Deal with missing values</a:t>
            </a:r>
            <a:endParaRPr sz="15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E0A276B-F471-AC8D-0326-E9C2F4F33B72}"/>
              </a:ext>
            </a:extLst>
          </p:cNvPr>
          <p:cNvSpPr txBox="1"/>
          <p:nvPr/>
        </p:nvSpPr>
        <p:spPr>
          <a:xfrm>
            <a:off x="452912" y="5129780"/>
            <a:ext cx="85558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 Code:</a:t>
            </a:r>
          </a:p>
          <a:p>
            <a:r>
              <a:rPr lang="en-GB" dirty="0">
                <a:hlinkClick r:id="rId6"/>
              </a:rPr>
              <a:t>https://github.com/Goran17l/Goran17l/blob/main/10.%20Applied%20Data%20Science%20Capstone/01.%20Data%20Collection/jupyter%20labs%20spacex%20data%20collection%20api.ipynb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11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F941153-B7E6-11F9-7344-8BB576F1A940}"/>
              </a:ext>
            </a:extLst>
          </p:cNvPr>
          <p:cNvSpPr/>
          <p:nvPr/>
        </p:nvSpPr>
        <p:spPr>
          <a:xfrm>
            <a:off x="10168230" y="3041381"/>
            <a:ext cx="156210" cy="1223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665941-79C1-E52C-4B83-A00D2629A1C9}"/>
              </a:ext>
            </a:extLst>
          </p:cNvPr>
          <p:cNvSpPr/>
          <p:nvPr/>
        </p:nvSpPr>
        <p:spPr>
          <a:xfrm rot="5400000">
            <a:off x="8255942" y="4010019"/>
            <a:ext cx="156210" cy="1223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8040C-C6B1-1592-F0C8-3BAB52513E6A}"/>
              </a:ext>
            </a:extLst>
          </p:cNvPr>
          <p:cNvSpPr/>
          <p:nvPr/>
        </p:nvSpPr>
        <p:spPr>
          <a:xfrm>
            <a:off x="6625590" y="3134955"/>
            <a:ext cx="156210" cy="1223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77E17-EB48-2E64-819F-A59BDCE00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SCRAPING: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ED4A-515B-E5A6-8E9D-1F068136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59" y="2070295"/>
            <a:ext cx="4221480" cy="3165835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This data about SpaceX was obtained from Wikipedia. 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Data is downloaded, and parsed, like the basic flowchart shows: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87800-ABF1-913F-B147-A8ADC844A280}"/>
              </a:ext>
            </a:extLst>
          </p:cNvPr>
          <p:cNvSpPr txBox="1"/>
          <p:nvPr/>
        </p:nvSpPr>
        <p:spPr>
          <a:xfrm>
            <a:off x="556260" y="5491079"/>
            <a:ext cx="10751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 Code: </a:t>
            </a:r>
            <a:r>
              <a:rPr lang="en-GB" dirty="0">
                <a:hlinkClick r:id="rId2"/>
              </a:rPr>
              <a:t>https://github.com/Goran17l/Goran17l/blob/main/10.%20Applied%20Data%20Science%20Capstone/01.%20Data%20Collection/jupyter%20labs%20webscraping.ipynb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C173DF-51F0-60B4-ADD8-1ED2D80B1024}"/>
              </a:ext>
            </a:extLst>
          </p:cNvPr>
          <p:cNvSpPr/>
          <p:nvPr/>
        </p:nvSpPr>
        <p:spPr>
          <a:xfrm>
            <a:off x="8849973" y="4043578"/>
            <a:ext cx="2813683" cy="1223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7062F7-D516-F82E-885D-3E2C08E532AB}"/>
              </a:ext>
            </a:extLst>
          </p:cNvPr>
          <p:cNvSpPr/>
          <p:nvPr/>
        </p:nvSpPr>
        <p:spPr>
          <a:xfrm>
            <a:off x="5288280" y="2002497"/>
            <a:ext cx="2813684" cy="1223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7CDD43-2F1E-74C9-E12C-90CF6CB7E8DF}"/>
              </a:ext>
            </a:extLst>
          </p:cNvPr>
          <p:cNvSpPr/>
          <p:nvPr/>
        </p:nvSpPr>
        <p:spPr>
          <a:xfrm>
            <a:off x="5181600" y="4043579"/>
            <a:ext cx="2920363" cy="1223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4175" marR="5080" indent="-372110" algn="ctr">
              <a:lnSpc>
                <a:spcPts val="2420"/>
              </a:lnSpc>
              <a:spcBef>
                <a:spcPts val="359"/>
              </a:spcBef>
            </a:pPr>
            <a:r>
              <a:rPr lang="en-GB" sz="1800" b="1" spc="-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</a:t>
            </a:r>
            <a:r>
              <a:rPr lang="en-GB" sz="1800" b="1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lang="en-GB" sz="1800" b="1" spc="-1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 </a:t>
            </a:r>
            <a:r>
              <a:rPr lang="en-GB" sz="1800" b="1" spc="-3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28032-B55A-15E4-E547-66461503EEF4}"/>
              </a:ext>
            </a:extLst>
          </p:cNvPr>
          <p:cNvSpPr txBox="1"/>
          <p:nvPr/>
        </p:nvSpPr>
        <p:spPr>
          <a:xfrm>
            <a:off x="5337810" y="2309473"/>
            <a:ext cx="2764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the Falcon9 </a:t>
            </a:r>
          </a:p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Wikipedia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0B0ED-EB06-84DD-C809-056A4BEEADEE}"/>
              </a:ext>
            </a:extLst>
          </p:cNvPr>
          <p:cNvSpPr txBox="1"/>
          <p:nvPr/>
        </p:nvSpPr>
        <p:spPr>
          <a:xfrm>
            <a:off x="8721713" y="4082080"/>
            <a:ext cx="30702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all column/variable names from the HTML table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2C8470-0F17-A9F2-310A-A872F4B3A861}"/>
              </a:ext>
            </a:extLst>
          </p:cNvPr>
          <p:cNvSpPr/>
          <p:nvPr/>
        </p:nvSpPr>
        <p:spPr>
          <a:xfrm>
            <a:off x="8715377" y="2015750"/>
            <a:ext cx="2920363" cy="1223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4175" marR="5080" indent="-372110" algn="ctr">
              <a:lnSpc>
                <a:spcPts val="2420"/>
              </a:lnSpc>
              <a:spcBef>
                <a:spcPts val="359"/>
              </a:spcBef>
            </a:pPr>
            <a:r>
              <a:rPr lang="en-GB" sz="1800" b="1" spc="-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dictionary</a:t>
            </a:r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6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1EA5-87B8-3A48-D0C7-B5D41EF3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9197"/>
            <a:ext cx="10058400" cy="1024323"/>
          </a:xfrm>
        </p:spPr>
        <p:txBody>
          <a:bodyPr/>
          <a:lstStyle/>
          <a:p>
            <a:pPr algn="ctr"/>
            <a:r>
              <a:rPr lang="en-GB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218E8-B6A1-6AD1-DA1D-7CEE4503A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1386015"/>
            <a:ext cx="11125200" cy="2610178"/>
          </a:xfrm>
        </p:spPr>
        <p:txBody>
          <a:bodyPr>
            <a:normAutofit fontScale="47500" lnSpcReduction="20000"/>
          </a:bodyPr>
          <a:lstStyle/>
          <a:p>
            <a:r>
              <a:rPr lang="en-GB" sz="5500" spc="-20" dirty="0"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GB" sz="5500" spc="-25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5500" spc="-15" dirty="0">
                <a:latin typeface="Arial" panose="020B0604020202020204" pitchFamily="34" charset="0"/>
                <a:cs typeface="Arial" panose="020B0604020202020204" pitchFamily="34" charset="0"/>
              </a:rPr>
              <a:t>Analysis (EDA) was </a:t>
            </a:r>
            <a:r>
              <a:rPr lang="en-GB" sz="5500" spc="-20" dirty="0">
                <a:latin typeface="Arial" panose="020B0604020202020204" pitchFamily="34" charset="0"/>
                <a:cs typeface="Arial" panose="020B0604020202020204" pitchFamily="34" charset="0"/>
              </a:rPr>
              <a:t>performed </a:t>
            </a:r>
            <a:r>
              <a:rPr lang="en-GB" sz="5500" spc="-5" dirty="0">
                <a:latin typeface="Arial" panose="020B0604020202020204" pitchFamily="34" charset="0"/>
                <a:cs typeface="Arial" panose="020B0604020202020204" pitchFamily="34" charset="0"/>
              </a:rPr>
              <a:t>on the dataset: ‘</a:t>
            </a:r>
            <a:r>
              <a:rPr lang="en-GB" sz="5500" i="1" spc="-15" dirty="0">
                <a:latin typeface="Arial" panose="020B0604020202020204" pitchFamily="34" charset="0"/>
                <a:cs typeface="Arial" panose="020B0604020202020204" pitchFamily="34" charset="0"/>
              </a:rPr>
              <a:t>Flight </a:t>
            </a:r>
            <a:r>
              <a:rPr lang="en-GB" sz="5500" i="1" spc="-50" dirty="0">
                <a:latin typeface="Arial" panose="020B0604020202020204" pitchFamily="34" charset="0"/>
                <a:cs typeface="Arial" panose="020B0604020202020204" pitchFamily="34" charset="0"/>
              </a:rPr>
              <a:t>Number,  </a:t>
            </a:r>
            <a:r>
              <a:rPr lang="en-GB" sz="5500" i="1" spc="-25" dirty="0">
                <a:latin typeface="Arial" panose="020B0604020202020204" pitchFamily="34" charset="0"/>
                <a:cs typeface="Arial" panose="020B0604020202020204" pitchFamily="34" charset="0"/>
              </a:rPr>
              <a:t>Payload </a:t>
            </a:r>
            <a:r>
              <a:rPr lang="en-GB" sz="5500" i="1" dirty="0">
                <a:latin typeface="Arial" panose="020B0604020202020204" pitchFamily="34" charset="0"/>
                <a:cs typeface="Arial" panose="020B0604020202020204" pitchFamily="34" charset="0"/>
              </a:rPr>
              <a:t>Mass, </a:t>
            </a:r>
            <a:r>
              <a:rPr lang="en-GB" sz="5500" i="1" spc="-5" dirty="0"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GB" sz="5500" i="1" spc="-15" dirty="0">
                <a:latin typeface="Arial" panose="020B0604020202020204" pitchFamily="34" charset="0"/>
                <a:cs typeface="Arial" panose="020B0604020202020204" pitchFamily="34" charset="0"/>
              </a:rPr>
              <a:t>Site, </a:t>
            </a:r>
            <a:r>
              <a:rPr lang="en-GB" sz="5500" i="1" spc="-5" dirty="0">
                <a:latin typeface="Arial" panose="020B0604020202020204" pitchFamily="34" charset="0"/>
                <a:cs typeface="Arial" panose="020B0604020202020204" pitchFamily="34" charset="0"/>
              </a:rPr>
              <a:t>Orbit, Class </a:t>
            </a:r>
            <a:r>
              <a:rPr lang="en-GB" sz="5500" i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5500" i="1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5500" i="1" spc="-130" dirty="0">
                <a:latin typeface="Arial" panose="020B0604020202020204" pitchFamily="34" charset="0"/>
                <a:cs typeface="Arial" panose="020B0604020202020204" pitchFamily="34" charset="0"/>
              </a:rPr>
              <a:t>Year.’</a:t>
            </a:r>
            <a:endParaRPr lang="en-GB" sz="55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2300"/>
              </a:lnSpc>
            </a:pPr>
            <a:r>
              <a:rPr lang="en-GB" sz="5500" spc="-5" dirty="0">
                <a:latin typeface="Arial" panose="020B0604020202020204" pitchFamily="34" charset="0"/>
                <a:cs typeface="Arial" panose="020B0604020202020204" pitchFamily="34" charset="0"/>
              </a:rPr>
              <a:t>This was used to create summaries and calculations of launches per site, orbits/ orbit type.</a:t>
            </a:r>
          </a:p>
          <a:p>
            <a:pPr marL="12700">
              <a:lnSpc>
                <a:spcPts val="2300"/>
              </a:lnSpc>
            </a:pPr>
            <a:r>
              <a:rPr lang="en-GB" sz="5500" spc="-5" dirty="0">
                <a:latin typeface="Arial" panose="020B0604020202020204" pitchFamily="34" charset="0"/>
                <a:cs typeface="Arial" panose="020B0604020202020204" pitchFamily="34" charset="0"/>
              </a:rPr>
              <a:t>This was then used to create an outcome column. </a:t>
            </a:r>
          </a:p>
          <a:p>
            <a:pPr marL="12700">
              <a:lnSpc>
                <a:spcPts val="2300"/>
              </a:lnSpc>
            </a:pPr>
            <a:r>
              <a:rPr lang="en-GB" sz="5500" spc="-5" dirty="0">
                <a:latin typeface="Arial" panose="020B0604020202020204" pitchFamily="34" charset="0"/>
                <a:cs typeface="Arial" panose="020B0604020202020204" pitchFamily="34" charset="0"/>
              </a:rPr>
              <a:t>Outcome column was used to decide if there was </a:t>
            </a:r>
            <a:r>
              <a:rPr lang="en-GB" sz="55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5500" spc="-10" dirty="0">
                <a:latin typeface="Arial" panose="020B0604020202020204" pitchFamily="34" charset="0"/>
                <a:cs typeface="Arial" panose="020B0604020202020204" pitchFamily="34" charset="0"/>
              </a:rPr>
              <a:t>relationship, and if there was a relationship, it c</a:t>
            </a:r>
            <a:r>
              <a:rPr lang="en-GB" sz="5500" spc="-5" dirty="0">
                <a:latin typeface="Arial" panose="020B0604020202020204" pitchFamily="34" charset="0"/>
                <a:cs typeface="Arial" panose="020B0604020202020204" pitchFamily="34" charset="0"/>
              </a:rPr>
              <a:t>ould </a:t>
            </a:r>
            <a:r>
              <a:rPr lang="en-GB" sz="55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GB" sz="5500" spc="-5" dirty="0">
                <a:latin typeface="Arial" panose="020B0604020202020204" pitchFamily="34" charset="0"/>
                <a:cs typeface="Arial" panose="020B0604020202020204" pitchFamily="34" charset="0"/>
              </a:rPr>
              <a:t>used in </a:t>
            </a:r>
            <a:r>
              <a:rPr lang="en-GB" sz="5500" dirty="0"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n-GB" sz="5500" spc="-5" dirty="0">
                <a:latin typeface="Arial" panose="020B0604020202020204" pitchFamily="34" charset="0"/>
                <a:cs typeface="Arial" panose="020B0604020202020204" pitchFamily="34" charset="0"/>
              </a:rPr>
              <a:t>learning.</a:t>
            </a:r>
            <a:endParaRPr lang="en-GB" sz="5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DC799-ACBA-8B9C-14A4-174C6B6D2BED}"/>
              </a:ext>
            </a:extLst>
          </p:cNvPr>
          <p:cNvSpPr txBox="1"/>
          <p:nvPr/>
        </p:nvSpPr>
        <p:spPr>
          <a:xfrm>
            <a:off x="472440" y="5471985"/>
            <a:ext cx="11247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 Code: </a:t>
            </a:r>
            <a:r>
              <a:rPr lang="en-GB" dirty="0">
                <a:hlinkClick r:id="rId2"/>
              </a:rPr>
              <a:t>https://github.com/Goran17l/Goran17l/blob/main/10.%20Applied%20Data%20Science%20Capstone/02.%20Data%20Wrangling/EDA%20with%20Visualization%20Lab.ipynb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206C8E8-BAA7-4289-46DE-A7166F6EA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866890"/>
              </p:ext>
            </p:extLst>
          </p:nvPr>
        </p:nvGraphicFramePr>
        <p:xfrm>
          <a:off x="1863090" y="4144872"/>
          <a:ext cx="8740140" cy="1327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09509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</TotalTime>
  <Words>2376</Words>
  <Application>Microsoft Office PowerPoint</Application>
  <PresentationFormat>Widescreen</PresentationFormat>
  <Paragraphs>236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Carlito</vt:lpstr>
      <vt:lpstr>Garamond</vt:lpstr>
      <vt:lpstr>Wingdings</vt:lpstr>
      <vt:lpstr>SavonVTI</vt:lpstr>
      <vt:lpstr>Data Science Capstone Project</vt:lpstr>
      <vt:lpstr>OUTLINE</vt:lpstr>
      <vt:lpstr>EXECUTIVE SUMMARY</vt:lpstr>
      <vt:lpstr>INTRODUCTION</vt:lpstr>
      <vt:lpstr>METHODOLOGY</vt:lpstr>
      <vt:lpstr>METHODOLOGY:</vt:lpstr>
      <vt:lpstr>DATA COLLECTION – SpaceX API:</vt:lpstr>
      <vt:lpstr>DATA COLLECTION – SCRAPING:</vt:lpstr>
      <vt:lpstr>DATA WRANGLING</vt:lpstr>
      <vt:lpstr>EDA with Data Visualisation </vt:lpstr>
      <vt:lpstr>EDA With SQL</vt:lpstr>
      <vt:lpstr>BUILD AN INTERACTIVE MAP WITH FOLIUM</vt:lpstr>
      <vt:lpstr>BUILD A DASHBOARD WITH PLOTLY DASH </vt:lpstr>
      <vt:lpstr>PREDICTIVE ANALYSIS (CLASSIFICATION)</vt:lpstr>
      <vt:lpstr>RESULTS</vt:lpstr>
      <vt:lpstr>RESULTS</vt:lpstr>
      <vt:lpstr>RESULTS</vt:lpstr>
      <vt:lpstr>SECTION 2  INSIGHTS DRAWN FROM EDA</vt:lpstr>
      <vt:lpstr>Flight Number vs. Launch Site</vt:lpstr>
      <vt:lpstr>Payload vs. Launch Site</vt:lpstr>
      <vt:lpstr>Success Rate vs. Orbit Type</vt:lpstr>
      <vt:lpstr>Flight Number vs. Orbit Type</vt:lpstr>
      <vt:lpstr>Payload Mass vs. Orbit Type</vt:lpstr>
      <vt:lpstr>Launch Success Yearly Trend 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   SECTION 4  LAUNCH SITES PROXIMITIES ANALYSIS</vt:lpstr>
      <vt:lpstr>ALL LAUCH SITES</vt:lpstr>
      <vt:lpstr>LAUNCH OUTCOMES BY SITE</vt:lpstr>
      <vt:lpstr>LOGISTICS AND SAFETY</vt:lpstr>
      <vt:lpstr>SECTION 5  BUILD A DASHBOARD WITH PLOTLY DASH</vt:lpstr>
      <vt:lpstr>SUCCESSFUL LAUNCHES BY SITE </vt:lpstr>
      <vt:lpstr>LAUNCH SUCCESS RATIO FOR KSC LC-39A </vt:lpstr>
      <vt:lpstr>PAYLOAD VS. LAUNCH OUTCOME </vt:lpstr>
      <vt:lpstr>SECTION 6  PREDICTIVE ANALYSIS (CLASSIFICATION)</vt:lpstr>
      <vt:lpstr> CLASSIFICATION ACCURACY</vt:lpstr>
      <vt:lpstr>CONFUSION MATRIX OF DECISION TREE CLASSIFIER </vt:lpstr>
      <vt:lpstr>CONCLUSION</vt:lpstr>
      <vt:lpstr>APPENDIX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Capstone Project</dc:title>
  <dc:creator>Goran Lawati</dc:creator>
  <cp:lastModifiedBy>Goran Lawati</cp:lastModifiedBy>
  <cp:revision>7</cp:revision>
  <dcterms:created xsi:type="dcterms:W3CDTF">2024-05-08T00:52:10Z</dcterms:created>
  <dcterms:modified xsi:type="dcterms:W3CDTF">2024-05-09T22:53:41Z</dcterms:modified>
</cp:coreProperties>
</file>